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7"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7010400" cy="92964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A2894BD-832E-4300-A64E-82E4876B9D9F}">
  <a:tblStyle styleId="{CA2894BD-832E-4300-A64E-82E4876B9D9F}"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3" d="100"/>
          <a:sy n="63" d="100"/>
        </p:scale>
        <p:origin x="780" y="5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2" y="0"/>
            <a:ext cx="3038648" cy="46513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970135" y="0"/>
            <a:ext cx="3038648" cy="46513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01848" y="4416426"/>
            <a:ext cx="5608320" cy="4183063"/>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2" y="8829675"/>
            <a:ext cx="3038648" cy="465138"/>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970135" y="8829675"/>
            <a:ext cx="3038648" cy="465138"/>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IN"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p1:notes"/>
          <p:cNvSpPr txBox="1">
            <a:spLocks noGrp="1"/>
          </p:cNvSpPr>
          <p:nvPr>
            <p:ph type="body" idx="1"/>
          </p:nvPr>
        </p:nvSpPr>
        <p:spPr>
          <a:xfrm>
            <a:off x="701848" y="4416426"/>
            <a:ext cx="5608320" cy="4183063"/>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77" name="Google Shape;77;p1:notes"/>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6:notes"/>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1" name="Google Shape;171;p6:notes"/>
          <p:cNvSpPr txBox="1">
            <a:spLocks noGrp="1"/>
          </p:cNvSpPr>
          <p:nvPr>
            <p:ph type="body" idx="1"/>
          </p:nvPr>
        </p:nvSpPr>
        <p:spPr>
          <a:xfrm>
            <a:off x="701848" y="4416426"/>
            <a:ext cx="560832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2" name="Google Shape;172;p6:notes"/>
          <p:cNvSpPr txBox="1">
            <a:spLocks noGrp="1"/>
          </p:cNvSpPr>
          <p:nvPr>
            <p:ph type="sldNum" idx="12"/>
          </p:nvPr>
        </p:nvSpPr>
        <p:spPr>
          <a:xfrm>
            <a:off x="3970135" y="8829675"/>
            <a:ext cx="3038648"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N"/>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7:notes"/>
          <p:cNvSpPr txBox="1">
            <a:spLocks noGrp="1"/>
          </p:cNvSpPr>
          <p:nvPr>
            <p:ph type="body" idx="1"/>
          </p:nvPr>
        </p:nvSpPr>
        <p:spPr>
          <a:xfrm>
            <a:off x="701848" y="4416426"/>
            <a:ext cx="5608320" cy="4183063"/>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81" name="Google Shape;181;p7:notes"/>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8:notes"/>
          <p:cNvSpPr txBox="1">
            <a:spLocks noGrp="1"/>
          </p:cNvSpPr>
          <p:nvPr>
            <p:ph type="body" idx="1"/>
          </p:nvPr>
        </p:nvSpPr>
        <p:spPr>
          <a:xfrm>
            <a:off x="701848" y="4416426"/>
            <a:ext cx="5608320" cy="4183063"/>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90" name="Google Shape;190;p8:notes"/>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9:notes"/>
          <p:cNvSpPr txBox="1">
            <a:spLocks noGrp="1"/>
          </p:cNvSpPr>
          <p:nvPr>
            <p:ph type="body" idx="1"/>
          </p:nvPr>
        </p:nvSpPr>
        <p:spPr>
          <a:xfrm>
            <a:off x="701848" y="4416426"/>
            <a:ext cx="5608320" cy="4183063"/>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99" name="Google Shape;199;p9:notes"/>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10:notes"/>
          <p:cNvSpPr txBox="1">
            <a:spLocks noGrp="1"/>
          </p:cNvSpPr>
          <p:nvPr>
            <p:ph type="body" idx="1"/>
          </p:nvPr>
        </p:nvSpPr>
        <p:spPr>
          <a:xfrm>
            <a:off x="701848" y="4416426"/>
            <a:ext cx="5608320" cy="4183063"/>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08" name="Google Shape;208;p10:notes"/>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2:notes"/>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5" name="Google Shape;85;p2:notes"/>
          <p:cNvSpPr txBox="1">
            <a:spLocks noGrp="1"/>
          </p:cNvSpPr>
          <p:nvPr>
            <p:ph type="body" idx="1"/>
          </p:nvPr>
        </p:nvSpPr>
        <p:spPr>
          <a:xfrm>
            <a:off x="701848" y="4416426"/>
            <a:ext cx="560832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2:notes"/>
          <p:cNvSpPr txBox="1">
            <a:spLocks noGrp="1"/>
          </p:cNvSpPr>
          <p:nvPr>
            <p:ph type="sldNum" idx="12"/>
          </p:nvPr>
        </p:nvSpPr>
        <p:spPr>
          <a:xfrm>
            <a:off x="3970135" y="8829675"/>
            <a:ext cx="3038648"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N"/>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3:notes"/>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5" name="Google Shape;95;p3:notes"/>
          <p:cNvSpPr txBox="1">
            <a:spLocks noGrp="1"/>
          </p:cNvSpPr>
          <p:nvPr>
            <p:ph type="body" idx="1"/>
          </p:nvPr>
        </p:nvSpPr>
        <p:spPr>
          <a:xfrm>
            <a:off x="701848" y="4416426"/>
            <a:ext cx="560832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6" name="Google Shape;96;p3:notes"/>
          <p:cNvSpPr txBox="1">
            <a:spLocks noGrp="1"/>
          </p:cNvSpPr>
          <p:nvPr>
            <p:ph type="sldNum" idx="12"/>
          </p:nvPr>
        </p:nvSpPr>
        <p:spPr>
          <a:xfrm>
            <a:off x="3970135" y="8829675"/>
            <a:ext cx="3038648"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N"/>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27f0b1e3de_0_3:notes"/>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5" name="Google Shape;105;g127f0b1e3de_0_3:notes"/>
          <p:cNvSpPr txBox="1">
            <a:spLocks noGrp="1"/>
          </p:cNvSpPr>
          <p:nvPr>
            <p:ph type="body" idx="1"/>
          </p:nvPr>
        </p:nvSpPr>
        <p:spPr>
          <a:xfrm>
            <a:off x="701848" y="4416426"/>
            <a:ext cx="5608200" cy="41832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6" name="Google Shape;106;g127f0b1e3de_0_3:notes"/>
          <p:cNvSpPr txBox="1">
            <a:spLocks noGrp="1"/>
          </p:cNvSpPr>
          <p:nvPr>
            <p:ph type="sldNum" idx="12"/>
          </p:nvPr>
        </p:nvSpPr>
        <p:spPr>
          <a:xfrm>
            <a:off x="3970135" y="8829675"/>
            <a:ext cx="3038700" cy="4650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N"/>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4:notes"/>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5" name="Google Shape;115;p4:notes"/>
          <p:cNvSpPr txBox="1">
            <a:spLocks noGrp="1"/>
          </p:cNvSpPr>
          <p:nvPr>
            <p:ph type="body" idx="1"/>
          </p:nvPr>
        </p:nvSpPr>
        <p:spPr>
          <a:xfrm>
            <a:off x="701848" y="4416426"/>
            <a:ext cx="560832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 name="Google Shape;116;p4:notes"/>
          <p:cNvSpPr txBox="1">
            <a:spLocks noGrp="1"/>
          </p:cNvSpPr>
          <p:nvPr>
            <p:ph type="sldNum" idx="12"/>
          </p:nvPr>
        </p:nvSpPr>
        <p:spPr>
          <a:xfrm>
            <a:off x="3970135" y="8829675"/>
            <a:ext cx="3038648"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N"/>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27f0b1e3b3_0_14:notes"/>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5" name="Google Shape;125;g127f0b1e3b3_0_14:notes"/>
          <p:cNvSpPr txBox="1">
            <a:spLocks noGrp="1"/>
          </p:cNvSpPr>
          <p:nvPr>
            <p:ph type="body" idx="1"/>
          </p:nvPr>
        </p:nvSpPr>
        <p:spPr>
          <a:xfrm>
            <a:off x="701848" y="4416426"/>
            <a:ext cx="5608200" cy="41832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g127f0b1e3b3_0_14:notes"/>
          <p:cNvSpPr txBox="1">
            <a:spLocks noGrp="1"/>
          </p:cNvSpPr>
          <p:nvPr>
            <p:ph type="sldNum" idx="12"/>
          </p:nvPr>
        </p:nvSpPr>
        <p:spPr>
          <a:xfrm>
            <a:off x="3970135" y="8829675"/>
            <a:ext cx="3038700" cy="4650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N"/>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127f0b1e3b3_0_3:notes"/>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7" name="Google Shape;137;g127f0b1e3b3_0_3:notes"/>
          <p:cNvSpPr txBox="1">
            <a:spLocks noGrp="1"/>
          </p:cNvSpPr>
          <p:nvPr>
            <p:ph type="body" idx="1"/>
          </p:nvPr>
        </p:nvSpPr>
        <p:spPr>
          <a:xfrm>
            <a:off x="701848" y="4416426"/>
            <a:ext cx="5608200" cy="41832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8" name="Google Shape;138;g127f0b1e3b3_0_3:notes"/>
          <p:cNvSpPr txBox="1">
            <a:spLocks noGrp="1"/>
          </p:cNvSpPr>
          <p:nvPr>
            <p:ph type="sldNum" idx="12"/>
          </p:nvPr>
        </p:nvSpPr>
        <p:spPr>
          <a:xfrm>
            <a:off x="3970135" y="8829675"/>
            <a:ext cx="3038700" cy="4650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N"/>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5:notes"/>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9" name="Google Shape;149;p5:notes"/>
          <p:cNvSpPr txBox="1">
            <a:spLocks noGrp="1"/>
          </p:cNvSpPr>
          <p:nvPr>
            <p:ph type="body" idx="1"/>
          </p:nvPr>
        </p:nvSpPr>
        <p:spPr>
          <a:xfrm>
            <a:off x="701848" y="4416426"/>
            <a:ext cx="560832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p5:notes"/>
          <p:cNvSpPr txBox="1">
            <a:spLocks noGrp="1"/>
          </p:cNvSpPr>
          <p:nvPr>
            <p:ph type="sldNum" idx="12"/>
          </p:nvPr>
        </p:nvSpPr>
        <p:spPr>
          <a:xfrm>
            <a:off x="3970135" y="8829675"/>
            <a:ext cx="3038648"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N"/>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126f83ea01b_0_1:notes"/>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0" name="Google Shape;160;g126f83ea01b_0_1:notes"/>
          <p:cNvSpPr txBox="1">
            <a:spLocks noGrp="1"/>
          </p:cNvSpPr>
          <p:nvPr>
            <p:ph type="body" idx="1"/>
          </p:nvPr>
        </p:nvSpPr>
        <p:spPr>
          <a:xfrm>
            <a:off x="701848" y="4416426"/>
            <a:ext cx="5608200" cy="41832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g126f83ea01b_0_1:notes"/>
          <p:cNvSpPr txBox="1">
            <a:spLocks noGrp="1"/>
          </p:cNvSpPr>
          <p:nvPr>
            <p:ph type="sldNum" idx="12"/>
          </p:nvPr>
        </p:nvSpPr>
        <p:spPr>
          <a:xfrm>
            <a:off x="3970135" y="8829675"/>
            <a:ext cx="3038700" cy="4650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N"/>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8"/>
        <p:cNvGrpSpPr/>
        <p:nvPr/>
      </p:nvGrpSpPr>
      <p:grpSpPr>
        <a:xfrm>
          <a:off x="0" y="0"/>
          <a:ext cx="0" cy="0"/>
          <a:chOff x="0" y="0"/>
          <a:chExt cx="0" cy="0"/>
        </a:xfrm>
      </p:grpSpPr>
      <p:sp>
        <p:nvSpPr>
          <p:cNvPr id="19" name="Google Shape;19;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2"/>
        <p:cNvGrpSpPr/>
        <p:nvPr/>
      </p:nvGrpSpPr>
      <p:grpSpPr>
        <a:xfrm>
          <a:off x="0" y="0"/>
          <a:ext cx="0" cy="0"/>
          <a:chOff x="0" y="0"/>
          <a:chExt cx="0" cy="0"/>
        </a:xfrm>
      </p:grpSpPr>
      <p:sp>
        <p:nvSpPr>
          <p:cNvPr id="23" name="Google Shape;23;p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5" name="Google Shape;25;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 name="Google Shape;31;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4"/>
        <p:cNvGrpSpPr/>
        <p:nvPr/>
      </p:nvGrpSpPr>
      <p:grpSpPr>
        <a:xfrm>
          <a:off x="0" y="0"/>
          <a:ext cx="0" cy="0"/>
          <a:chOff x="0" y="0"/>
          <a:chExt cx="0" cy="0"/>
        </a:xfrm>
      </p:grpSpPr>
      <p:sp>
        <p:nvSpPr>
          <p:cNvPr id="35" name="Google Shape;35;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7" name="Google Shape;37;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7"/>
        <p:cNvGrpSpPr/>
        <p:nvPr/>
      </p:nvGrpSpPr>
      <p:grpSpPr>
        <a:xfrm>
          <a:off x="0" y="0"/>
          <a:ext cx="0" cy="0"/>
          <a:chOff x="0" y="0"/>
          <a:chExt cx="0" cy="0"/>
        </a:xfrm>
      </p:grpSpPr>
      <p:sp>
        <p:nvSpPr>
          <p:cNvPr id="48" name="Google Shape;48;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0" name="Google Shape;50;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2" name="Google Shape;52;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sp>
        <p:nvSpPr>
          <p:cNvPr id="57" name="Google Shape;57;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88888"/>
                </a:solidFill>
                <a:latin typeface="Arial"/>
                <a:ea typeface="Arial"/>
                <a:cs typeface="Arial"/>
                <a:sym typeface="Arial"/>
              </a:defRPr>
            </a:lvl1pPr>
            <a:lvl2pPr marL="0" marR="0" lvl="1" indent="0" algn="r" rtl="0">
              <a:spcBef>
                <a:spcPts val="0"/>
              </a:spcBef>
              <a:spcAft>
                <a:spcPts val="0"/>
              </a:spcAft>
              <a:buNone/>
              <a:defRPr sz="1200" b="0" i="0" u="none" strike="noStrike" cap="none">
                <a:solidFill>
                  <a:srgbClr val="888888"/>
                </a:solidFill>
                <a:latin typeface="Arial"/>
                <a:ea typeface="Arial"/>
                <a:cs typeface="Arial"/>
                <a:sym typeface="Arial"/>
              </a:defRPr>
            </a:lvl2pPr>
            <a:lvl3pPr marL="0" marR="0" lvl="2" indent="0" algn="r" rtl="0">
              <a:spcBef>
                <a:spcPts val="0"/>
              </a:spcBef>
              <a:spcAft>
                <a:spcPts val="0"/>
              </a:spcAft>
              <a:buNone/>
              <a:defRPr sz="1200" b="0" i="0" u="none" strike="noStrike" cap="none">
                <a:solidFill>
                  <a:srgbClr val="888888"/>
                </a:solidFill>
                <a:latin typeface="Arial"/>
                <a:ea typeface="Arial"/>
                <a:cs typeface="Arial"/>
                <a:sym typeface="Arial"/>
              </a:defRPr>
            </a:lvl3pPr>
            <a:lvl4pPr marL="0" marR="0" lvl="3" indent="0" algn="r" rtl="0">
              <a:spcBef>
                <a:spcPts val="0"/>
              </a:spcBef>
              <a:spcAft>
                <a:spcPts val="0"/>
              </a:spcAft>
              <a:buNone/>
              <a:defRPr sz="1200" b="0" i="0" u="none" strike="noStrike" cap="none">
                <a:solidFill>
                  <a:srgbClr val="888888"/>
                </a:solidFill>
                <a:latin typeface="Arial"/>
                <a:ea typeface="Arial"/>
                <a:cs typeface="Arial"/>
                <a:sym typeface="Arial"/>
              </a:defRPr>
            </a:lvl4pPr>
            <a:lvl5pPr marL="0" marR="0" lvl="4" indent="0" algn="r" rtl="0">
              <a:spcBef>
                <a:spcPts val="0"/>
              </a:spcBef>
              <a:spcAft>
                <a:spcPts val="0"/>
              </a:spcAft>
              <a:buNone/>
              <a:defRPr sz="1200" b="0" i="0" u="none" strike="noStrike" cap="none">
                <a:solidFill>
                  <a:srgbClr val="888888"/>
                </a:solidFill>
                <a:latin typeface="Arial"/>
                <a:ea typeface="Arial"/>
                <a:cs typeface="Arial"/>
                <a:sym typeface="Arial"/>
              </a:defRPr>
            </a:lvl5pPr>
            <a:lvl6pPr marL="0" marR="0" lvl="5" indent="0" algn="r" rtl="0">
              <a:spcBef>
                <a:spcPts val="0"/>
              </a:spcBef>
              <a:spcAft>
                <a:spcPts val="0"/>
              </a:spcAft>
              <a:buNone/>
              <a:defRPr sz="1200" b="0" i="0" u="none" strike="noStrike" cap="none">
                <a:solidFill>
                  <a:srgbClr val="888888"/>
                </a:solidFill>
                <a:latin typeface="Arial"/>
                <a:ea typeface="Arial"/>
                <a:cs typeface="Arial"/>
                <a:sym typeface="Arial"/>
              </a:defRPr>
            </a:lvl6pPr>
            <a:lvl7pPr marL="0" marR="0" lvl="6" indent="0" algn="r" rtl="0">
              <a:spcBef>
                <a:spcPts val="0"/>
              </a:spcBef>
              <a:spcAft>
                <a:spcPts val="0"/>
              </a:spcAft>
              <a:buNone/>
              <a:defRPr sz="1200" b="0" i="0" u="none" strike="noStrike" cap="none">
                <a:solidFill>
                  <a:srgbClr val="888888"/>
                </a:solidFill>
                <a:latin typeface="Arial"/>
                <a:ea typeface="Arial"/>
                <a:cs typeface="Arial"/>
                <a:sym typeface="Arial"/>
              </a:defRPr>
            </a:lvl7pPr>
            <a:lvl8pPr marL="0" marR="0" lvl="7" indent="0" algn="r" rtl="0">
              <a:spcBef>
                <a:spcPts val="0"/>
              </a:spcBef>
              <a:spcAft>
                <a:spcPts val="0"/>
              </a:spcAft>
              <a:buNone/>
              <a:defRPr sz="1200" b="0" i="0" u="none" strike="noStrike" cap="none">
                <a:solidFill>
                  <a:srgbClr val="888888"/>
                </a:solidFill>
                <a:latin typeface="Arial"/>
                <a:ea typeface="Arial"/>
                <a:cs typeface="Arial"/>
                <a:sym typeface="Arial"/>
              </a:defRPr>
            </a:lvl8pPr>
            <a:lvl9pPr marL="0" marR="0" lvl="8" indent="0" algn="r" rtl="0">
              <a:spcBef>
                <a:spcPts val="0"/>
              </a:spcBef>
              <a:spcAft>
                <a:spcPts val="0"/>
              </a:spcAft>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grpSp>
        <p:nvGrpSpPr>
          <p:cNvPr id="15" name="Google Shape;15;p1"/>
          <p:cNvGrpSpPr/>
          <p:nvPr/>
        </p:nvGrpSpPr>
        <p:grpSpPr>
          <a:xfrm>
            <a:off x="10962132" y="226826"/>
            <a:ext cx="783335" cy="276600"/>
            <a:chOff x="8283500" y="77358"/>
            <a:chExt cx="783335" cy="276600"/>
          </a:xfrm>
        </p:grpSpPr>
        <p:pic>
          <p:nvPicPr>
            <p:cNvPr id="16" name="Google Shape;16;p1"/>
            <p:cNvPicPr preferRelativeResize="0"/>
            <p:nvPr/>
          </p:nvPicPr>
          <p:blipFill rotWithShape="1">
            <a:blip r:embed="rId11">
              <a:alphaModFix/>
            </a:blip>
            <a:srcRect/>
            <a:stretch/>
          </p:blipFill>
          <p:spPr>
            <a:xfrm>
              <a:off x="8335643" y="101458"/>
              <a:ext cx="731192" cy="228259"/>
            </a:xfrm>
            <a:prstGeom prst="rect">
              <a:avLst/>
            </a:prstGeom>
            <a:noFill/>
            <a:ln>
              <a:noFill/>
            </a:ln>
          </p:spPr>
        </p:pic>
        <p:cxnSp>
          <p:nvCxnSpPr>
            <p:cNvPr id="17" name="Google Shape;17;p1"/>
            <p:cNvCxnSpPr/>
            <p:nvPr/>
          </p:nvCxnSpPr>
          <p:spPr>
            <a:xfrm>
              <a:off x="8283500" y="77358"/>
              <a:ext cx="0" cy="276600"/>
            </a:xfrm>
            <a:prstGeom prst="straightConnector1">
              <a:avLst/>
            </a:prstGeom>
            <a:noFill/>
            <a:ln w="9525" cap="flat" cmpd="sng">
              <a:solidFill>
                <a:srgbClr val="B7B7B7"/>
              </a:solidFill>
              <a:prstDash val="solid"/>
              <a:round/>
              <a:headEnd type="none" w="sm" len="sm"/>
              <a:tailEnd type="none" w="sm" len="sm"/>
            </a:ln>
          </p:spPr>
        </p:cxnSp>
      </p:gr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hyperlink" Target="https://www.amazon.in/s/ref=dp_byline_sr_book_2?ie=UTF8&amp;field-author=Varachhia+Hemraj&amp;search-alias=stripbooks" TargetMode="External"/><Relationship Id="rId5" Type="http://schemas.openxmlformats.org/officeDocument/2006/relationships/hyperlink" Target="https://www.amazon.in/s/ref=dp_byline_sr_book_1?ie=UTF8&amp;field-author=Shah+Ankur&amp;search-alias=stripbooks" TargetMode="External"/><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1"/>
          <p:cNvSpPr/>
          <p:nvPr/>
        </p:nvSpPr>
        <p:spPr>
          <a:xfrm>
            <a:off x="1676400" y="533400"/>
            <a:ext cx="7924800" cy="954107"/>
          </a:xfrm>
          <a:prstGeom prst="rect">
            <a:avLst/>
          </a:prstGeom>
          <a:noFill/>
          <a:ln>
            <a:noFill/>
          </a:ln>
        </p:spPr>
        <p:txBody>
          <a:bodyPr spcFirstLastPara="1" wrap="square" lIns="91425" tIns="45700" rIns="91425" bIns="45700" anchor="t" anchorCtr="0">
            <a:noAutofit/>
          </a:bodyPr>
          <a:lstStyle/>
          <a:p>
            <a:pPr marL="342891" marR="0" lvl="0" indent="-342891" algn="ctr" rtl="0">
              <a:spcBef>
                <a:spcPts val="0"/>
              </a:spcBef>
              <a:spcAft>
                <a:spcPts val="0"/>
              </a:spcAft>
              <a:buNone/>
            </a:pPr>
            <a:r>
              <a:rPr lang="en-IN" sz="2800" b="1" i="0" u="none" strike="noStrike" cap="none">
                <a:solidFill>
                  <a:srgbClr val="FF0000"/>
                </a:solidFill>
                <a:latin typeface="Trebuchet MS"/>
                <a:ea typeface="Trebuchet MS"/>
                <a:cs typeface="Trebuchet MS"/>
                <a:sym typeface="Trebuchet MS"/>
              </a:rPr>
              <a:t>UE19CS345 – Network Analysis  and Mining</a:t>
            </a:r>
            <a:endParaRPr/>
          </a:p>
          <a:p>
            <a:pPr marL="342891" marR="0" lvl="0" indent="-342891" algn="ctr" rtl="0">
              <a:spcBef>
                <a:spcPts val="0"/>
              </a:spcBef>
              <a:spcAft>
                <a:spcPts val="0"/>
              </a:spcAft>
              <a:buNone/>
            </a:pPr>
            <a:r>
              <a:rPr lang="en-IN" sz="2800" b="1" i="0" u="none" strike="noStrike" cap="none">
                <a:solidFill>
                  <a:srgbClr val="FF0000"/>
                </a:solidFill>
                <a:latin typeface="Trebuchet MS"/>
                <a:ea typeface="Trebuchet MS"/>
                <a:cs typeface="Trebuchet MS"/>
                <a:sym typeface="Trebuchet MS"/>
              </a:rPr>
              <a:t>Course Project </a:t>
            </a:r>
            <a:endParaRPr sz="2800" b="1" i="0" u="none" strike="noStrike" cap="none">
              <a:solidFill>
                <a:srgbClr val="FF0000"/>
              </a:solidFill>
              <a:latin typeface="Trebuchet MS"/>
              <a:ea typeface="Trebuchet MS"/>
              <a:cs typeface="Trebuchet MS"/>
              <a:sym typeface="Trebuchet MS"/>
            </a:endParaRPr>
          </a:p>
        </p:txBody>
      </p:sp>
      <p:sp>
        <p:nvSpPr>
          <p:cNvPr id="80" name="Google Shape;80;p11"/>
          <p:cNvSpPr txBox="1"/>
          <p:nvPr/>
        </p:nvSpPr>
        <p:spPr>
          <a:xfrm>
            <a:off x="113350" y="1487500"/>
            <a:ext cx="11864400" cy="6048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b="1" dirty="0">
              <a:solidFill>
                <a:srgbClr val="0033CC"/>
              </a:solidFill>
              <a:latin typeface="Trebuchet MS"/>
              <a:ea typeface="Trebuchet MS"/>
              <a:cs typeface="Trebuchet MS"/>
              <a:sym typeface="Trebuchet MS"/>
            </a:endParaRPr>
          </a:p>
          <a:p>
            <a:pPr marL="0" marR="0" lvl="0" indent="0" algn="ctr" rtl="0">
              <a:spcBef>
                <a:spcPts val="0"/>
              </a:spcBef>
              <a:spcAft>
                <a:spcPts val="0"/>
              </a:spcAft>
              <a:buNone/>
            </a:pPr>
            <a:r>
              <a:rPr lang="en-IN" sz="2400" b="1" dirty="0">
                <a:solidFill>
                  <a:srgbClr val="0033CC"/>
                </a:solidFill>
                <a:latin typeface="Trebuchet MS"/>
                <a:ea typeface="Trebuchet MS"/>
                <a:cs typeface="Trebuchet MS"/>
                <a:sym typeface="Trebuchet MS"/>
              </a:rPr>
              <a:t>  </a:t>
            </a:r>
            <a:r>
              <a:rPr lang="en-IN" sz="2400" b="1" i="0" u="none" strike="noStrike" cap="none" dirty="0">
                <a:solidFill>
                  <a:srgbClr val="0033CC"/>
                </a:solidFill>
                <a:latin typeface="Trebuchet MS"/>
                <a:ea typeface="Trebuchet MS"/>
                <a:cs typeface="Trebuchet MS"/>
                <a:sym typeface="Trebuchet MS"/>
              </a:rPr>
              <a:t>Project Title   : Graph Based Recommendation system for amazon products</a:t>
            </a:r>
            <a:endParaRPr dirty="0"/>
          </a:p>
          <a:p>
            <a:pPr marL="0" marR="0" lvl="0" indent="0" algn="l" rtl="0">
              <a:spcBef>
                <a:spcPts val="0"/>
              </a:spcBef>
              <a:spcAft>
                <a:spcPts val="0"/>
              </a:spcAft>
              <a:buNone/>
            </a:pPr>
            <a:endParaRPr sz="2400" b="0" i="0" u="none" strike="noStrike" cap="none" dirty="0">
              <a:solidFill>
                <a:srgbClr val="0033CC"/>
              </a:solidFill>
              <a:latin typeface="Trebuchet MS"/>
              <a:ea typeface="Trebuchet MS"/>
              <a:cs typeface="Trebuchet MS"/>
              <a:sym typeface="Trebuchet MS"/>
            </a:endParaRPr>
          </a:p>
          <a:p>
            <a:pPr marL="0" marR="0" lvl="0" indent="0" algn="l" rtl="0">
              <a:spcBef>
                <a:spcPts val="0"/>
              </a:spcBef>
              <a:spcAft>
                <a:spcPts val="0"/>
              </a:spcAft>
              <a:buNone/>
            </a:pPr>
            <a:endParaRPr sz="2400" dirty="0">
              <a:solidFill>
                <a:srgbClr val="0033CC"/>
              </a:solidFill>
              <a:latin typeface="Trebuchet MS"/>
              <a:ea typeface="Trebuchet MS"/>
              <a:cs typeface="Trebuchet MS"/>
              <a:sym typeface="Trebuchet MS"/>
            </a:endParaRPr>
          </a:p>
          <a:p>
            <a:pPr marL="457200" marR="0" lvl="0" indent="457200" algn="l" rtl="0">
              <a:spcBef>
                <a:spcPts val="0"/>
              </a:spcBef>
              <a:spcAft>
                <a:spcPts val="0"/>
              </a:spcAft>
              <a:buNone/>
            </a:pPr>
            <a:r>
              <a:rPr lang="en-IN" sz="2000" b="0" i="0" u="none" strike="noStrike" cap="none" dirty="0">
                <a:solidFill>
                  <a:srgbClr val="0033CC"/>
                </a:solidFill>
                <a:latin typeface="Trebuchet MS"/>
                <a:ea typeface="Trebuchet MS"/>
                <a:cs typeface="Trebuchet MS"/>
                <a:sym typeface="Trebuchet MS"/>
              </a:rPr>
              <a:t>Team  member 1:      </a:t>
            </a:r>
            <a:r>
              <a:rPr lang="en-IN" sz="2000" b="0" i="0" u="none" strike="noStrike" cap="none" dirty="0" err="1">
                <a:solidFill>
                  <a:srgbClr val="0033CC"/>
                </a:solidFill>
                <a:latin typeface="Trebuchet MS"/>
                <a:ea typeface="Trebuchet MS"/>
                <a:cs typeface="Trebuchet MS"/>
                <a:sym typeface="Trebuchet MS"/>
              </a:rPr>
              <a:t>Bhavikha</a:t>
            </a:r>
            <a:r>
              <a:rPr lang="en-IN" sz="2000" b="0" i="0" u="none" strike="noStrike" cap="none" dirty="0">
                <a:solidFill>
                  <a:srgbClr val="0033CC"/>
                </a:solidFill>
                <a:latin typeface="Trebuchet MS"/>
                <a:ea typeface="Trebuchet MS"/>
                <a:cs typeface="Trebuchet MS"/>
                <a:sym typeface="Trebuchet MS"/>
              </a:rPr>
              <a:t> Chopra </a:t>
            </a:r>
            <a:endParaRPr sz="2000" dirty="0">
              <a:solidFill>
                <a:srgbClr val="0033CC"/>
              </a:solidFill>
              <a:latin typeface="Trebuchet MS"/>
              <a:ea typeface="Trebuchet MS"/>
              <a:cs typeface="Trebuchet MS"/>
              <a:sym typeface="Trebuchet MS"/>
            </a:endParaRPr>
          </a:p>
          <a:p>
            <a:pPr marL="3200400" marR="0" lvl="0" indent="0" algn="l" rtl="0">
              <a:spcBef>
                <a:spcPts val="0"/>
              </a:spcBef>
              <a:spcAft>
                <a:spcPts val="0"/>
              </a:spcAft>
              <a:buNone/>
            </a:pPr>
            <a:r>
              <a:rPr lang="en-IN" sz="2000" dirty="0">
                <a:solidFill>
                  <a:srgbClr val="0033CC"/>
                </a:solidFill>
                <a:latin typeface="Trebuchet MS"/>
                <a:ea typeface="Trebuchet MS"/>
                <a:cs typeface="Trebuchet MS"/>
                <a:sym typeface="Trebuchet MS"/>
              </a:rPr>
              <a:t>  </a:t>
            </a:r>
            <a:r>
              <a:rPr lang="en-IN" sz="2000" b="0" i="0" u="none" strike="noStrike" cap="none" dirty="0">
                <a:solidFill>
                  <a:srgbClr val="0033CC"/>
                </a:solidFill>
                <a:latin typeface="Trebuchet MS"/>
                <a:ea typeface="Trebuchet MS"/>
                <a:cs typeface="Trebuchet MS"/>
                <a:sym typeface="Trebuchet MS"/>
              </a:rPr>
              <a:t>PES1UG19CS1</a:t>
            </a:r>
            <a:r>
              <a:rPr lang="en-IN" sz="2000" dirty="0">
                <a:solidFill>
                  <a:srgbClr val="0033CC"/>
                </a:solidFill>
                <a:latin typeface="Trebuchet MS"/>
                <a:ea typeface="Trebuchet MS"/>
                <a:cs typeface="Trebuchet MS"/>
                <a:sym typeface="Trebuchet MS"/>
              </a:rPr>
              <a:t>11</a:t>
            </a:r>
            <a:endParaRPr dirty="0"/>
          </a:p>
          <a:p>
            <a:pPr marL="457200" marR="0" lvl="0" indent="457200" algn="l" rtl="0">
              <a:spcBef>
                <a:spcPts val="0"/>
              </a:spcBef>
              <a:spcAft>
                <a:spcPts val="0"/>
              </a:spcAft>
              <a:buNone/>
            </a:pPr>
            <a:r>
              <a:rPr lang="en-IN" sz="2000" b="0" i="0" u="none" strike="noStrike" cap="none" dirty="0">
                <a:solidFill>
                  <a:srgbClr val="0033CC"/>
                </a:solidFill>
                <a:latin typeface="Trebuchet MS"/>
                <a:ea typeface="Trebuchet MS"/>
                <a:cs typeface="Trebuchet MS"/>
                <a:sym typeface="Trebuchet MS"/>
              </a:rPr>
              <a:t>Team  member 2:     </a:t>
            </a:r>
            <a:r>
              <a:rPr lang="en-IN" sz="2000" dirty="0">
                <a:solidFill>
                  <a:srgbClr val="0033CC"/>
                </a:solidFill>
                <a:latin typeface="Trebuchet MS"/>
                <a:ea typeface="Trebuchet MS"/>
                <a:cs typeface="Trebuchet MS"/>
                <a:sym typeface="Trebuchet MS"/>
              </a:rPr>
              <a:t> </a:t>
            </a:r>
            <a:r>
              <a:rPr lang="en-IN" sz="2000" dirty="0" err="1">
                <a:solidFill>
                  <a:srgbClr val="0033CC"/>
                </a:solidFill>
                <a:latin typeface="Trebuchet MS"/>
                <a:ea typeface="Trebuchet MS"/>
                <a:cs typeface="Trebuchet MS"/>
                <a:sym typeface="Trebuchet MS"/>
              </a:rPr>
              <a:t>Gitika</a:t>
            </a:r>
            <a:r>
              <a:rPr lang="en-IN" sz="2000" dirty="0">
                <a:solidFill>
                  <a:srgbClr val="0033CC"/>
                </a:solidFill>
                <a:latin typeface="Trebuchet MS"/>
                <a:ea typeface="Trebuchet MS"/>
                <a:cs typeface="Trebuchet MS"/>
                <a:sym typeface="Trebuchet MS"/>
              </a:rPr>
              <a:t> Jain</a:t>
            </a:r>
            <a:endParaRPr sz="2000" dirty="0">
              <a:solidFill>
                <a:srgbClr val="0033CC"/>
              </a:solidFill>
              <a:latin typeface="Trebuchet MS"/>
              <a:ea typeface="Trebuchet MS"/>
              <a:cs typeface="Trebuchet MS"/>
              <a:sym typeface="Trebuchet MS"/>
            </a:endParaRPr>
          </a:p>
          <a:p>
            <a:pPr marL="0" marR="0" lvl="0" indent="0" algn="l" rtl="0">
              <a:spcBef>
                <a:spcPts val="0"/>
              </a:spcBef>
              <a:spcAft>
                <a:spcPts val="0"/>
              </a:spcAft>
              <a:buNone/>
            </a:pPr>
            <a:r>
              <a:rPr lang="en-IN" sz="2000" dirty="0">
                <a:solidFill>
                  <a:srgbClr val="0033CC"/>
                </a:solidFill>
                <a:latin typeface="Trebuchet MS"/>
                <a:ea typeface="Trebuchet MS"/>
                <a:cs typeface="Trebuchet MS"/>
                <a:sym typeface="Trebuchet MS"/>
              </a:rPr>
              <a:t>			        PES1UG19CS169</a:t>
            </a:r>
            <a:endParaRPr sz="2000" dirty="0">
              <a:solidFill>
                <a:srgbClr val="0033CC"/>
              </a:solidFill>
              <a:latin typeface="Trebuchet MS"/>
              <a:ea typeface="Trebuchet MS"/>
              <a:cs typeface="Trebuchet MS"/>
              <a:sym typeface="Trebuchet MS"/>
            </a:endParaRPr>
          </a:p>
          <a:p>
            <a:pPr marL="457200" marR="0" lvl="0" indent="457200" algn="l" rtl="0">
              <a:spcBef>
                <a:spcPts val="0"/>
              </a:spcBef>
              <a:spcAft>
                <a:spcPts val="0"/>
              </a:spcAft>
              <a:buNone/>
            </a:pPr>
            <a:r>
              <a:rPr lang="en-IN" sz="2000" b="0" i="0" u="none" strike="noStrike" cap="none" dirty="0">
                <a:solidFill>
                  <a:srgbClr val="0033CC"/>
                </a:solidFill>
                <a:latin typeface="Trebuchet MS"/>
                <a:ea typeface="Trebuchet MS"/>
                <a:cs typeface="Trebuchet MS"/>
                <a:sym typeface="Trebuchet MS"/>
              </a:rPr>
              <a:t>Team  member 3:      N. </a:t>
            </a:r>
            <a:r>
              <a:rPr lang="en-IN" sz="2000" dirty="0" err="1">
                <a:solidFill>
                  <a:srgbClr val="0033CC"/>
                </a:solidFill>
                <a:latin typeface="Trebuchet MS"/>
                <a:ea typeface="Trebuchet MS"/>
                <a:cs typeface="Trebuchet MS"/>
                <a:sym typeface="Trebuchet MS"/>
              </a:rPr>
              <a:t>Mahendra</a:t>
            </a:r>
            <a:endParaRPr lang="en-IN" sz="2000" dirty="0">
              <a:solidFill>
                <a:srgbClr val="0033CC"/>
              </a:solidFill>
              <a:latin typeface="Trebuchet MS"/>
              <a:ea typeface="Trebuchet MS"/>
              <a:cs typeface="Trebuchet MS"/>
              <a:sym typeface="Trebuchet MS"/>
            </a:endParaRPr>
          </a:p>
          <a:p>
            <a:pPr marL="457200" marR="0" lvl="0" indent="457200" algn="l" rtl="0">
              <a:spcBef>
                <a:spcPts val="0"/>
              </a:spcBef>
              <a:spcAft>
                <a:spcPts val="0"/>
              </a:spcAft>
              <a:buNone/>
            </a:pPr>
            <a:r>
              <a:rPr lang="en-IN" sz="2000" dirty="0">
                <a:solidFill>
                  <a:srgbClr val="0033CC"/>
                </a:solidFill>
                <a:latin typeface="Trebuchet MS"/>
                <a:ea typeface="Trebuchet MS"/>
                <a:cs typeface="Trebuchet MS"/>
                <a:sym typeface="Trebuchet MS"/>
              </a:rPr>
              <a:t>                                PES1UG19CS285</a:t>
            </a:r>
            <a:endParaRPr sz="2000" dirty="0">
              <a:solidFill>
                <a:srgbClr val="0033CC"/>
              </a:solidFill>
              <a:latin typeface="Trebuchet MS"/>
              <a:ea typeface="Trebuchet MS"/>
              <a:cs typeface="Trebuchet MS"/>
              <a:sym typeface="Trebuchet MS"/>
            </a:endParaRPr>
          </a:p>
          <a:p>
            <a:pPr marL="457200" marR="0" lvl="0" indent="457200" algn="l" rtl="0">
              <a:spcBef>
                <a:spcPts val="0"/>
              </a:spcBef>
              <a:spcAft>
                <a:spcPts val="0"/>
              </a:spcAft>
              <a:buNone/>
            </a:pPr>
            <a:r>
              <a:rPr lang="en-IN" sz="2000" b="0" i="0" u="none" strike="noStrike" cap="none" dirty="0">
                <a:solidFill>
                  <a:srgbClr val="0033CC"/>
                </a:solidFill>
                <a:latin typeface="Trebuchet MS"/>
                <a:ea typeface="Trebuchet MS"/>
                <a:cs typeface="Trebuchet MS"/>
                <a:sym typeface="Trebuchet MS"/>
              </a:rPr>
              <a:t>Team  member 4:      </a:t>
            </a:r>
            <a:r>
              <a:rPr lang="en-IN" sz="2000" dirty="0">
                <a:solidFill>
                  <a:srgbClr val="0033CC"/>
                </a:solidFill>
                <a:latin typeface="Trebuchet MS"/>
                <a:ea typeface="Trebuchet MS"/>
                <a:cs typeface="Trebuchet MS"/>
                <a:sym typeface="Trebuchet MS"/>
              </a:rPr>
              <a:t>Snigdha Sinha</a:t>
            </a:r>
            <a:endParaRPr sz="2000" dirty="0">
              <a:solidFill>
                <a:srgbClr val="0033CC"/>
              </a:solidFill>
              <a:latin typeface="Trebuchet MS"/>
              <a:ea typeface="Trebuchet MS"/>
              <a:cs typeface="Trebuchet MS"/>
              <a:sym typeface="Trebuchet MS"/>
            </a:endParaRPr>
          </a:p>
          <a:p>
            <a:pPr marL="0" lvl="0" indent="0" algn="l" rtl="0">
              <a:spcBef>
                <a:spcPts val="0"/>
              </a:spcBef>
              <a:spcAft>
                <a:spcPts val="0"/>
              </a:spcAft>
              <a:buClr>
                <a:schemeClr val="dk1"/>
              </a:buClr>
              <a:buFont typeface="Arial"/>
              <a:buNone/>
            </a:pPr>
            <a:r>
              <a:rPr lang="en-IN" sz="2000" dirty="0">
                <a:solidFill>
                  <a:srgbClr val="0033CC"/>
                </a:solidFill>
                <a:latin typeface="Trebuchet MS"/>
                <a:ea typeface="Trebuchet MS"/>
                <a:cs typeface="Trebuchet MS"/>
                <a:sym typeface="Trebuchet MS"/>
              </a:rPr>
              <a:t>			        PES1UG19CS491</a:t>
            </a:r>
            <a:endParaRPr sz="2000" dirty="0">
              <a:solidFill>
                <a:srgbClr val="0033CC"/>
              </a:solidFill>
              <a:latin typeface="Trebuchet MS"/>
              <a:ea typeface="Trebuchet MS"/>
              <a:cs typeface="Trebuchet MS"/>
              <a:sym typeface="Trebuchet MS"/>
            </a:endParaRPr>
          </a:p>
          <a:p>
            <a:pPr marL="0" marR="0" lvl="0" indent="0" algn="l" rtl="0">
              <a:spcBef>
                <a:spcPts val="0"/>
              </a:spcBef>
              <a:spcAft>
                <a:spcPts val="0"/>
              </a:spcAft>
              <a:buNone/>
            </a:pPr>
            <a:endParaRPr sz="2000" dirty="0">
              <a:solidFill>
                <a:srgbClr val="0033CC"/>
              </a:solidFill>
              <a:latin typeface="Trebuchet MS"/>
              <a:ea typeface="Trebuchet MS"/>
              <a:cs typeface="Trebuchet MS"/>
              <a:sym typeface="Trebuchet MS"/>
            </a:endParaRPr>
          </a:p>
          <a:p>
            <a:pPr marL="0" marR="0" lvl="0" indent="0" algn="l" rtl="0">
              <a:spcBef>
                <a:spcPts val="0"/>
              </a:spcBef>
              <a:spcAft>
                <a:spcPts val="0"/>
              </a:spcAft>
              <a:buNone/>
            </a:pPr>
            <a:endParaRPr sz="2000" b="0" i="0" u="none" strike="noStrike" cap="none" dirty="0">
              <a:solidFill>
                <a:srgbClr val="0033CC"/>
              </a:solidFill>
              <a:latin typeface="Arial"/>
              <a:ea typeface="Arial"/>
              <a:cs typeface="Arial"/>
              <a:sym typeface="Arial"/>
            </a:endParaRPr>
          </a:p>
          <a:p>
            <a:pPr marL="0" marR="0" lvl="0" indent="0" algn="l" rtl="0">
              <a:spcBef>
                <a:spcPts val="0"/>
              </a:spcBef>
              <a:spcAft>
                <a:spcPts val="0"/>
              </a:spcAft>
              <a:buNone/>
            </a:pPr>
            <a:endParaRPr sz="2400" b="0" i="0" u="none" strike="noStrike" cap="none" dirty="0">
              <a:solidFill>
                <a:srgbClr val="0033CC"/>
              </a:solidFill>
              <a:latin typeface="Trebuchet MS"/>
              <a:ea typeface="Trebuchet MS"/>
              <a:cs typeface="Trebuchet MS"/>
              <a:sym typeface="Trebuchet MS"/>
            </a:endParaRPr>
          </a:p>
          <a:p>
            <a:pPr marL="0" marR="0" lvl="0" indent="0" algn="l" rtl="0">
              <a:spcBef>
                <a:spcPts val="0"/>
              </a:spcBef>
              <a:spcAft>
                <a:spcPts val="0"/>
              </a:spcAft>
              <a:buNone/>
            </a:pPr>
            <a:endParaRPr sz="2400" b="0" i="0" u="none" strike="noStrike" cap="none" dirty="0">
              <a:solidFill>
                <a:srgbClr val="0033CC"/>
              </a:solidFill>
              <a:latin typeface="Trebuchet MS"/>
              <a:ea typeface="Trebuchet MS"/>
              <a:cs typeface="Trebuchet MS"/>
              <a:sym typeface="Trebuchet MS"/>
            </a:endParaRPr>
          </a:p>
        </p:txBody>
      </p:sp>
      <p:sp>
        <p:nvSpPr>
          <p:cNvPr id="81" name="Google Shape;81;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IN"/>
              <a:t>19CS345 Course Project </a:t>
            </a:r>
            <a:endParaRPr/>
          </a:p>
        </p:txBody>
      </p:sp>
      <p:sp>
        <p:nvSpPr>
          <p:cNvPr id="82" name="Google Shape;82;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1</a:t>
            </a:fld>
            <a:endParaRPr/>
          </a:p>
        </p:txBody>
      </p:sp>
      <p:pic>
        <p:nvPicPr>
          <p:cNvPr id="4" name="slide 1">
            <a:hlinkClick r:id="" action="ppaction://media"/>
            <a:extLst>
              <a:ext uri="{FF2B5EF4-FFF2-40B4-BE49-F238E27FC236}">
                <a16:creationId xmlns:a16="http://schemas.microsoft.com/office/drawing/2014/main" id="{EBE35DFF-59CB-6405-56B3-F17C2D49CC3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350" y="6361430"/>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350"/>
    </mc:Choice>
    <mc:Fallback xmlns="">
      <p:transition spd="slow" advTm="53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45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0"/>
          <p:cNvSpPr/>
          <p:nvPr/>
        </p:nvSpPr>
        <p:spPr>
          <a:xfrm>
            <a:off x="3048000" y="1581155"/>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5" name="Google Shape;175;p20"/>
          <p:cNvSpPr txBox="1"/>
          <p:nvPr/>
        </p:nvSpPr>
        <p:spPr>
          <a:xfrm>
            <a:off x="2895600" y="990600"/>
            <a:ext cx="7848600" cy="461665"/>
          </a:xfrm>
          <a:prstGeom prst="rect">
            <a:avLst/>
          </a:prstGeom>
          <a:noFill/>
          <a:ln>
            <a:noFill/>
          </a:ln>
        </p:spPr>
        <p:txBody>
          <a:bodyPr spcFirstLastPara="1" wrap="square" lIns="91425" tIns="45700" rIns="91425" bIns="45700" anchor="t" anchorCtr="0">
            <a:spAutoFit/>
          </a:bodyPr>
          <a:lstStyle/>
          <a:p>
            <a:pPr marL="342891" marR="0" lvl="0" indent="-342891" algn="r" rtl="0">
              <a:spcBef>
                <a:spcPts val="0"/>
              </a:spcBef>
              <a:spcAft>
                <a:spcPts val="0"/>
              </a:spcAft>
              <a:buNone/>
            </a:pPr>
            <a:r>
              <a:rPr lang="en-IN" sz="2400">
                <a:solidFill>
                  <a:srgbClr val="FF0000"/>
                </a:solidFill>
                <a:latin typeface="Trebuchet MS"/>
                <a:ea typeface="Trebuchet MS"/>
                <a:cs typeface="Trebuchet MS"/>
                <a:sym typeface="Trebuchet MS"/>
              </a:rPr>
              <a:t>What are the remaining  portions in  this project ?  </a:t>
            </a:r>
            <a:endParaRPr sz="2400">
              <a:solidFill>
                <a:srgbClr val="FF0000"/>
              </a:solidFill>
              <a:latin typeface="Trebuchet MS"/>
              <a:ea typeface="Trebuchet MS"/>
              <a:cs typeface="Trebuchet MS"/>
              <a:sym typeface="Trebuchet MS"/>
            </a:endParaRPr>
          </a:p>
        </p:txBody>
      </p:sp>
      <p:sp>
        <p:nvSpPr>
          <p:cNvPr id="176" name="Google Shape;176;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IN"/>
              <a:t>19CS345 Course Project </a:t>
            </a:r>
            <a:endParaRPr/>
          </a:p>
        </p:txBody>
      </p:sp>
      <p:sp>
        <p:nvSpPr>
          <p:cNvPr id="177" name="Google Shape;177;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10</a:t>
            </a:fld>
            <a:endParaRPr/>
          </a:p>
        </p:txBody>
      </p:sp>
      <p:sp>
        <p:nvSpPr>
          <p:cNvPr id="178" name="Google Shape;178;p20"/>
          <p:cNvSpPr txBox="1"/>
          <p:nvPr/>
        </p:nvSpPr>
        <p:spPr>
          <a:xfrm>
            <a:off x="1219200" y="1828800"/>
            <a:ext cx="9829800" cy="4211931"/>
          </a:xfrm>
          <a:prstGeom prst="rect">
            <a:avLst/>
          </a:prstGeom>
          <a:noFill/>
          <a:ln>
            <a:noFill/>
          </a:ln>
        </p:spPr>
        <p:txBody>
          <a:bodyPr spcFirstLastPara="1" wrap="square" lIns="91425" tIns="45700" rIns="91425" bIns="45700" anchor="t" anchorCtr="0">
            <a:noAutofit/>
          </a:bodyPr>
          <a:lstStyle/>
          <a:p>
            <a:pPr marL="450000" marR="0" lvl="0" indent="-342900" algn="just" rtl="0">
              <a:lnSpc>
                <a:spcPct val="150000"/>
              </a:lnSpc>
              <a:spcBef>
                <a:spcPts val="0"/>
              </a:spcBef>
              <a:spcAft>
                <a:spcPts val="0"/>
              </a:spcAft>
              <a:buClr>
                <a:srgbClr val="0033CC"/>
              </a:buClr>
              <a:buSzPts val="2400"/>
              <a:buFont typeface="Arial"/>
              <a:buChar char="•"/>
            </a:pPr>
            <a:r>
              <a:rPr lang="en-IN" sz="2400" dirty="0">
                <a:solidFill>
                  <a:srgbClr val="0033CC"/>
                </a:solidFill>
                <a:latin typeface="Trebuchet MS"/>
                <a:ea typeface="Trebuchet MS"/>
                <a:cs typeface="Trebuchet MS"/>
                <a:sym typeface="Trebuchet MS"/>
              </a:rPr>
              <a:t>Given more time to work on the project, we had a few ideas to further implement. One of them is to perform NLP on the review text to extract sentiment from each review. We would attribute a score to how positive or negative a review is, which would help us in recommending better products.</a:t>
            </a:r>
            <a:endParaRPr sz="2400" dirty="0">
              <a:solidFill>
                <a:srgbClr val="0033CC"/>
              </a:solidFill>
              <a:latin typeface="Trebuchet MS"/>
              <a:ea typeface="Trebuchet MS"/>
              <a:cs typeface="Trebuchet MS"/>
              <a:sym typeface="Trebuchet MS"/>
            </a:endParaRPr>
          </a:p>
          <a:p>
            <a:pPr marL="450000" marR="0" lvl="0" indent="-342900" algn="just" rtl="0">
              <a:lnSpc>
                <a:spcPct val="150000"/>
              </a:lnSpc>
              <a:spcBef>
                <a:spcPts val="0"/>
              </a:spcBef>
              <a:spcAft>
                <a:spcPts val="0"/>
              </a:spcAft>
              <a:buClr>
                <a:srgbClr val="0033CC"/>
              </a:buClr>
              <a:buSzPts val="2400"/>
              <a:buFont typeface="Trebuchet MS"/>
              <a:buChar char="•"/>
            </a:pPr>
            <a:r>
              <a:rPr lang="en-IN" sz="2400" dirty="0">
                <a:solidFill>
                  <a:srgbClr val="0033CC"/>
                </a:solidFill>
                <a:latin typeface="Trebuchet MS"/>
                <a:ea typeface="Trebuchet MS"/>
                <a:cs typeface="Trebuchet MS"/>
                <a:sym typeface="Trebuchet MS"/>
              </a:rPr>
              <a:t>We provided recommendations for amazon books and music and couldn’t do for other products because of lack of data.</a:t>
            </a:r>
            <a:endParaRPr sz="2400" dirty="0">
              <a:solidFill>
                <a:srgbClr val="0033CC"/>
              </a:solidFill>
              <a:latin typeface="Trebuchet MS"/>
              <a:ea typeface="Trebuchet MS"/>
              <a:cs typeface="Trebuchet MS"/>
              <a:sym typeface="Trebuchet MS"/>
            </a:endParaRPr>
          </a:p>
          <a:p>
            <a:pPr marL="685791" marR="0" lvl="0" indent="-190500" algn="just" rtl="0">
              <a:spcBef>
                <a:spcPts val="480"/>
              </a:spcBef>
              <a:spcAft>
                <a:spcPts val="0"/>
              </a:spcAft>
              <a:buClr>
                <a:schemeClr val="dk1"/>
              </a:buClr>
              <a:buSzPts val="2400"/>
              <a:buFont typeface="Arial"/>
              <a:buNone/>
            </a:pPr>
            <a:endParaRPr sz="2400" dirty="0">
              <a:solidFill>
                <a:srgbClr val="0000FF"/>
              </a:solidFill>
              <a:latin typeface="Trebuchet MS"/>
              <a:ea typeface="Trebuchet MS"/>
              <a:cs typeface="Trebuchet MS"/>
              <a:sym typeface="Trebuchet MS"/>
            </a:endParaRPr>
          </a:p>
        </p:txBody>
      </p:sp>
      <p:pic>
        <p:nvPicPr>
          <p:cNvPr id="2" name="slide 10">
            <a:hlinkClick r:id="" action="ppaction://media"/>
            <a:extLst>
              <a:ext uri="{FF2B5EF4-FFF2-40B4-BE49-F238E27FC236}">
                <a16:creationId xmlns:a16="http://schemas.microsoft.com/office/drawing/2014/main" id="{ECC6B07C-6426-A75A-CB91-86BACA4A3C0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94640" y="6365875"/>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8152"/>
    </mc:Choice>
    <mc:Fallback>
      <p:transition spd="slow" advTm="281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1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1"/>
          <p:cNvSpPr/>
          <p:nvPr/>
        </p:nvSpPr>
        <p:spPr>
          <a:xfrm>
            <a:off x="3048000" y="1581155"/>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4" name="Google Shape;184;p21"/>
          <p:cNvSpPr txBox="1"/>
          <p:nvPr/>
        </p:nvSpPr>
        <p:spPr>
          <a:xfrm>
            <a:off x="2895600" y="1143002"/>
            <a:ext cx="7772400" cy="461665"/>
          </a:xfrm>
          <a:prstGeom prst="rect">
            <a:avLst/>
          </a:prstGeom>
          <a:noFill/>
          <a:ln>
            <a:noFill/>
          </a:ln>
        </p:spPr>
        <p:txBody>
          <a:bodyPr spcFirstLastPara="1" wrap="square" lIns="91425" tIns="45700" rIns="91425" bIns="45700" anchor="t" anchorCtr="0">
            <a:spAutoFit/>
          </a:bodyPr>
          <a:lstStyle/>
          <a:p>
            <a:pPr marL="342900" marR="0" lvl="0" indent="-342900" algn="r" rtl="0">
              <a:spcBef>
                <a:spcPts val="0"/>
              </a:spcBef>
              <a:spcAft>
                <a:spcPts val="0"/>
              </a:spcAft>
              <a:buNone/>
            </a:pPr>
            <a:r>
              <a:rPr lang="en-IN" sz="2400">
                <a:solidFill>
                  <a:srgbClr val="FF0000"/>
                </a:solidFill>
                <a:latin typeface="Trebuchet MS"/>
                <a:ea typeface="Trebuchet MS"/>
                <a:cs typeface="Trebuchet MS"/>
                <a:sym typeface="Trebuchet MS"/>
              </a:rPr>
              <a:t>Quantity and quality  of work </a:t>
            </a:r>
            <a:endParaRPr sz="2400">
              <a:solidFill>
                <a:srgbClr val="FF0000"/>
              </a:solidFill>
              <a:latin typeface="Trebuchet MS"/>
              <a:ea typeface="Trebuchet MS"/>
              <a:cs typeface="Trebuchet MS"/>
              <a:sym typeface="Trebuchet MS"/>
            </a:endParaRPr>
          </a:p>
        </p:txBody>
      </p:sp>
      <p:graphicFrame>
        <p:nvGraphicFramePr>
          <p:cNvPr id="185" name="Google Shape;185;p21"/>
          <p:cNvGraphicFramePr/>
          <p:nvPr/>
        </p:nvGraphicFramePr>
        <p:xfrm>
          <a:off x="304800" y="1828800"/>
          <a:ext cx="11381175" cy="4114860"/>
        </p:xfrm>
        <a:graphic>
          <a:graphicData uri="http://schemas.openxmlformats.org/drawingml/2006/table">
            <a:tbl>
              <a:tblPr firstRow="1" bandRow="1">
                <a:noFill/>
                <a:tableStyleId>{CA2894BD-832E-4300-A64E-82E4876B9D9F}</a:tableStyleId>
              </a:tblPr>
              <a:tblGrid>
                <a:gridCol w="609600">
                  <a:extLst>
                    <a:ext uri="{9D8B030D-6E8A-4147-A177-3AD203B41FA5}">
                      <a16:colId xmlns:a16="http://schemas.microsoft.com/office/drawing/2014/main" val="20000"/>
                    </a:ext>
                  </a:extLst>
                </a:gridCol>
                <a:gridCol w="3663025">
                  <a:extLst>
                    <a:ext uri="{9D8B030D-6E8A-4147-A177-3AD203B41FA5}">
                      <a16:colId xmlns:a16="http://schemas.microsoft.com/office/drawing/2014/main" val="20001"/>
                    </a:ext>
                  </a:extLst>
                </a:gridCol>
                <a:gridCol w="1631850">
                  <a:extLst>
                    <a:ext uri="{9D8B030D-6E8A-4147-A177-3AD203B41FA5}">
                      <a16:colId xmlns:a16="http://schemas.microsoft.com/office/drawing/2014/main" val="20002"/>
                    </a:ext>
                  </a:extLst>
                </a:gridCol>
                <a:gridCol w="1631850">
                  <a:extLst>
                    <a:ext uri="{9D8B030D-6E8A-4147-A177-3AD203B41FA5}">
                      <a16:colId xmlns:a16="http://schemas.microsoft.com/office/drawing/2014/main" val="20003"/>
                    </a:ext>
                  </a:extLst>
                </a:gridCol>
                <a:gridCol w="3844850">
                  <a:extLst>
                    <a:ext uri="{9D8B030D-6E8A-4147-A177-3AD203B41FA5}">
                      <a16:colId xmlns:a16="http://schemas.microsoft.com/office/drawing/2014/main" val="20004"/>
                    </a:ext>
                  </a:extLst>
                </a:gridCol>
              </a:tblGrid>
              <a:tr h="370850">
                <a:tc>
                  <a:txBody>
                    <a:bodyPr/>
                    <a:lstStyle/>
                    <a:p>
                      <a:pPr marL="0" marR="0" lvl="0" indent="0" algn="l" rtl="0">
                        <a:spcBef>
                          <a:spcPts val="0"/>
                        </a:spcBef>
                        <a:spcAft>
                          <a:spcPts val="0"/>
                        </a:spcAft>
                        <a:buNone/>
                      </a:pPr>
                      <a:r>
                        <a:rPr lang="en-IN" sz="1800" u="none" strike="noStrike" cap="none"/>
                        <a:t>no </a:t>
                      </a:r>
                      <a:endParaRPr sz="1800"/>
                    </a:p>
                  </a:txBody>
                  <a:tcPr marL="91450" marR="91450" marT="45725" marB="45725"/>
                </a:tc>
                <a:tc>
                  <a:txBody>
                    <a:bodyPr/>
                    <a:lstStyle/>
                    <a:p>
                      <a:pPr marL="0" marR="0" lvl="0" indent="0" algn="l" rtl="0">
                        <a:spcBef>
                          <a:spcPts val="0"/>
                        </a:spcBef>
                        <a:spcAft>
                          <a:spcPts val="0"/>
                        </a:spcAft>
                        <a:buNone/>
                      </a:pPr>
                      <a:r>
                        <a:rPr lang="en-IN" sz="1800"/>
                        <a:t>Code functionality</a:t>
                      </a:r>
                      <a:endParaRPr sz="1800"/>
                    </a:p>
                  </a:txBody>
                  <a:tcPr marL="91450" marR="91450" marT="45725" marB="45725"/>
                </a:tc>
                <a:tc>
                  <a:txBody>
                    <a:bodyPr/>
                    <a:lstStyle/>
                    <a:p>
                      <a:pPr marL="0" marR="0" lvl="0" indent="0" algn="l" rtl="0">
                        <a:spcBef>
                          <a:spcPts val="0"/>
                        </a:spcBef>
                        <a:spcAft>
                          <a:spcPts val="0"/>
                        </a:spcAft>
                        <a:buNone/>
                      </a:pPr>
                      <a:r>
                        <a:rPr lang="en-IN" sz="1800"/>
                        <a:t>% Complete</a:t>
                      </a:r>
                      <a:endParaRPr/>
                    </a:p>
                  </a:txBody>
                  <a:tcPr marL="91450" marR="91450" marT="45725" marB="45725"/>
                </a:tc>
                <a:tc>
                  <a:txBody>
                    <a:bodyPr/>
                    <a:lstStyle/>
                    <a:p>
                      <a:pPr marL="0" marR="0" lvl="0" indent="0" algn="l" rtl="0">
                        <a:spcBef>
                          <a:spcPts val="0"/>
                        </a:spcBef>
                        <a:spcAft>
                          <a:spcPts val="0"/>
                        </a:spcAft>
                        <a:buNone/>
                      </a:pPr>
                      <a:r>
                        <a:rPr lang="en-IN" sz="1800"/>
                        <a:t>Runs without problem  (Y/N)  </a:t>
                      </a:r>
                      <a:endParaRPr sz="1800"/>
                    </a:p>
                  </a:txBody>
                  <a:tcPr marL="91450" marR="91450" marT="45725" marB="45725"/>
                </a:tc>
                <a:tc>
                  <a:txBody>
                    <a:bodyPr/>
                    <a:lstStyle/>
                    <a:p>
                      <a:pPr marL="0" marR="0" lvl="0" indent="0" algn="l" rtl="0">
                        <a:spcBef>
                          <a:spcPts val="0"/>
                        </a:spcBef>
                        <a:spcAft>
                          <a:spcPts val="0"/>
                        </a:spcAft>
                        <a:buNone/>
                      </a:pPr>
                      <a:r>
                        <a:rPr lang="en-IN" sz="1800"/>
                        <a:t>If there are minor issues, indicate</a:t>
                      </a:r>
                      <a:endParaRPr sz="1800"/>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r>
                        <a:rPr lang="en-IN" sz="1800"/>
                        <a:t>1</a:t>
                      </a:r>
                      <a:endParaRPr sz="1800"/>
                    </a:p>
                  </a:txBody>
                  <a:tcPr marL="91450" marR="91450" marT="45725" marB="45725"/>
                </a:tc>
                <a:tc>
                  <a:txBody>
                    <a:bodyPr/>
                    <a:lstStyle/>
                    <a:p>
                      <a:pPr marL="0" marR="0" lvl="0" indent="0" algn="l" rtl="0">
                        <a:spcBef>
                          <a:spcPts val="0"/>
                        </a:spcBef>
                        <a:spcAft>
                          <a:spcPts val="0"/>
                        </a:spcAft>
                        <a:buNone/>
                      </a:pPr>
                      <a:r>
                        <a:rPr lang="en-IN" sz="1800"/>
                        <a:t>Separation of books from co-purchased list</a:t>
                      </a:r>
                      <a:endParaRPr sz="1800"/>
                    </a:p>
                  </a:txBody>
                  <a:tcPr marL="91450" marR="91450" marT="45725" marB="45725"/>
                </a:tc>
                <a:tc>
                  <a:txBody>
                    <a:bodyPr/>
                    <a:lstStyle/>
                    <a:p>
                      <a:pPr marL="0" marR="0" lvl="0" indent="0" algn="l" rtl="0">
                        <a:spcBef>
                          <a:spcPts val="0"/>
                        </a:spcBef>
                        <a:spcAft>
                          <a:spcPts val="0"/>
                        </a:spcAft>
                        <a:buNone/>
                      </a:pPr>
                      <a:r>
                        <a:rPr lang="en-IN" sz="1800"/>
                        <a:t>100</a:t>
                      </a:r>
                      <a:endParaRPr sz="1800"/>
                    </a:p>
                  </a:txBody>
                  <a:tcPr marL="91450" marR="91450" marT="45725" marB="45725"/>
                </a:tc>
                <a:tc>
                  <a:txBody>
                    <a:bodyPr/>
                    <a:lstStyle/>
                    <a:p>
                      <a:pPr marL="0" marR="0" lvl="0" indent="0" algn="l" rtl="0">
                        <a:spcBef>
                          <a:spcPts val="0"/>
                        </a:spcBef>
                        <a:spcAft>
                          <a:spcPts val="0"/>
                        </a:spcAft>
                        <a:buNone/>
                      </a:pPr>
                      <a:r>
                        <a:rPr lang="en-IN" sz="1800"/>
                        <a:t>Y</a:t>
                      </a:r>
                      <a:endParaRPr sz="1800"/>
                    </a:p>
                  </a:txBody>
                  <a:tcPr marL="91450" marR="91450" marT="45725" marB="45725"/>
                </a:tc>
                <a:tc>
                  <a:txBody>
                    <a:bodyPr/>
                    <a:lstStyle/>
                    <a:p>
                      <a:pPr marL="0" marR="0" lvl="0" indent="0" algn="l" rtl="0">
                        <a:spcBef>
                          <a:spcPts val="0"/>
                        </a:spcBef>
                        <a:spcAft>
                          <a:spcPts val="0"/>
                        </a:spcAft>
                        <a:buNone/>
                      </a:pPr>
                      <a:r>
                        <a:rPr lang="en-IN" sz="1800"/>
                        <a:t>NO</a:t>
                      </a:r>
                      <a:endParaRPr sz="1800"/>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spcBef>
                          <a:spcPts val="0"/>
                        </a:spcBef>
                        <a:spcAft>
                          <a:spcPts val="0"/>
                        </a:spcAft>
                        <a:buNone/>
                      </a:pPr>
                      <a:r>
                        <a:rPr lang="en-IN" sz="1800"/>
                        <a:t>2</a:t>
                      </a:r>
                      <a:endParaRPr sz="1800"/>
                    </a:p>
                  </a:txBody>
                  <a:tcPr marL="91450" marR="91450" marT="45725" marB="45725"/>
                </a:tc>
                <a:tc>
                  <a:txBody>
                    <a:bodyPr/>
                    <a:lstStyle/>
                    <a:p>
                      <a:pPr marL="0" marR="0" lvl="0" indent="0" algn="l" rtl="0">
                        <a:spcBef>
                          <a:spcPts val="0"/>
                        </a:spcBef>
                        <a:spcAft>
                          <a:spcPts val="0"/>
                        </a:spcAft>
                        <a:buNone/>
                      </a:pPr>
                      <a:r>
                        <a:rPr lang="en-IN" sz="1800"/>
                        <a:t>Plotted co-purchase graph for analysis.</a:t>
                      </a:r>
                      <a:endParaRPr sz="1800"/>
                    </a:p>
                  </a:txBody>
                  <a:tcPr marL="91450" marR="91450" marT="45725" marB="45725"/>
                </a:tc>
                <a:tc>
                  <a:txBody>
                    <a:bodyPr/>
                    <a:lstStyle/>
                    <a:p>
                      <a:pPr marL="0" marR="0" lvl="0" indent="0" algn="l" rtl="0">
                        <a:spcBef>
                          <a:spcPts val="0"/>
                        </a:spcBef>
                        <a:spcAft>
                          <a:spcPts val="0"/>
                        </a:spcAft>
                        <a:buNone/>
                      </a:pPr>
                      <a:r>
                        <a:rPr lang="en-IN" sz="1800"/>
                        <a:t>100</a:t>
                      </a:r>
                      <a:endParaRPr sz="1800"/>
                    </a:p>
                  </a:txBody>
                  <a:tcPr marL="91450" marR="91450" marT="45725" marB="45725"/>
                </a:tc>
                <a:tc>
                  <a:txBody>
                    <a:bodyPr/>
                    <a:lstStyle/>
                    <a:p>
                      <a:pPr marL="0" marR="0" lvl="0" indent="0" algn="l" rtl="0">
                        <a:spcBef>
                          <a:spcPts val="0"/>
                        </a:spcBef>
                        <a:spcAft>
                          <a:spcPts val="0"/>
                        </a:spcAft>
                        <a:buNone/>
                      </a:pPr>
                      <a:r>
                        <a:rPr lang="en-IN" sz="1800"/>
                        <a:t>Y</a:t>
                      </a:r>
                      <a:endParaRPr sz="1800"/>
                    </a:p>
                  </a:txBody>
                  <a:tcPr marL="91450" marR="91450" marT="45725" marB="45725"/>
                </a:tc>
                <a:tc>
                  <a:txBody>
                    <a:bodyPr/>
                    <a:lstStyle/>
                    <a:p>
                      <a:pPr marL="0" marR="0" lvl="0" indent="0" algn="l" rtl="0">
                        <a:spcBef>
                          <a:spcPts val="0"/>
                        </a:spcBef>
                        <a:spcAft>
                          <a:spcPts val="0"/>
                        </a:spcAft>
                        <a:buNone/>
                      </a:pPr>
                      <a:r>
                        <a:rPr lang="en-IN" sz="1800"/>
                        <a:t>NO</a:t>
                      </a:r>
                      <a:endParaRPr sz="1800"/>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spcBef>
                          <a:spcPts val="0"/>
                        </a:spcBef>
                        <a:spcAft>
                          <a:spcPts val="0"/>
                        </a:spcAft>
                        <a:buNone/>
                      </a:pPr>
                      <a:r>
                        <a:rPr lang="en-IN" sz="1800"/>
                        <a:t>3</a:t>
                      </a:r>
                      <a:endParaRPr sz="1800"/>
                    </a:p>
                  </a:txBody>
                  <a:tcPr marL="91450" marR="91450" marT="45725" marB="45725"/>
                </a:tc>
                <a:tc>
                  <a:txBody>
                    <a:bodyPr/>
                    <a:lstStyle/>
                    <a:p>
                      <a:pPr marL="0" marR="0" lvl="0" indent="0" algn="l" rtl="0">
                        <a:spcBef>
                          <a:spcPts val="0"/>
                        </a:spcBef>
                        <a:spcAft>
                          <a:spcPts val="0"/>
                        </a:spcAft>
                        <a:buNone/>
                      </a:pPr>
                      <a:r>
                        <a:rPr lang="en-IN" sz="1800"/>
                        <a:t>Adding degree centrality and clustering coefficients of each ASIN.</a:t>
                      </a:r>
                      <a:endParaRPr sz="1800"/>
                    </a:p>
                  </a:txBody>
                  <a:tcPr marL="91450" marR="91450" marT="45725" marB="45725"/>
                </a:tc>
                <a:tc>
                  <a:txBody>
                    <a:bodyPr/>
                    <a:lstStyle/>
                    <a:p>
                      <a:pPr marL="0" marR="0" lvl="0" indent="0" algn="l" rtl="0">
                        <a:spcBef>
                          <a:spcPts val="0"/>
                        </a:spcBef>
                        <a:spcAft>
                          <a:spcPts val="0"/>
                        </a:spcAft>
                        <a:buNone/>
                      </a:pPr>
                      <a:r>
                        <a:rPr lang="en-IN" sz="1800"/>
                        <a:t>100</a:t>
                      </a:r>
                      <a:endParaRPr sz="1800"/>
                    </a:p>
                  </a:txBody>
                  <a:tcPr marL="91450" marR="91450" marT="45725" marB="45725"/>
                </a:tc>
                <a:tc>
                  <a:txBody>
                    <a:bodyPr/>
                    <a:lstStyle/>
                    <a:p>
                      <a:pPr marL="0" marR="0" lvl="0" indent="0" algn="l" rtl="0">
                        <a:spcBef>
                          <a:spcPts val="0"/>
                        </a:spcBef>
                        <a:spcAft>
                          <a:spcPts val="0"/>
                        </a:spcAft>
                        <a:buNone/>
                      </a:pPr>
                      <a:r>
                        <a:rPr lang="en-IN" sz="1800"/>
                        <a:t>Y</a:t>
                      </a:r>
                      <a:endParaRPr sz="1800"/>
                    </a:p>
                  </a:txBody>
                  <a:tcPr marL="91450" marR="91450" marT="45725" marB="45725"/>
                </a:tc>
                <a:tc>
                  <a:txBody>
                    <a:bodyPr/>
                    <a:lstStyle/>
                    <a:p>
                      <a:pPr marL="0" marR="0" lvl="0" indent="0" algn="l" rtl="0">
                        <a:spcBef>
                          <a:spcPts val="0"/>
                        </a:spcBef>
                        <a:spcAft>
                          <a:spcPts val="0"/>
                        </a:spcAft>
                        <a:buNone/>
                      </a:pPr>
                      <a:r>
                        <a:rPr lang="en-IN" sz="1800"/>
                        <a:t>NO</a:t>
                      </a:r>
                      <a:endParaRPr sz="1800"/>
                    </a:p>
                  </a:txBody>
                  <a:tcPr marL="91450" marR="91450" marT="45725" marB="45725"/>
                </a:tc>
                <a:extLst>
                  <a:ext uri="{0D108BD9-81ED-4DB2-BD59-A6C34878D82A}">
                    <a16:rowId xmlns:a16="http://schemas.microsoft.com/office/drawing/2014/main" val="10003"/>
                  </a:ext>
                </a:extLst>
              </a:tr>
              <a:tr h="370850">
                <a:tc>
                  <a:txBody>
                    <a:bodyPr/>
                    <a:lstStyle/>
                    <a:p>
                      <a:pPr marL="0" marR="0" lvl="0" indent="0" algn="l" rtl="0">
                        <a:spcBef>
                          <a:spcPts val="0"/>
                        </a:spcBef>
                        <a:spcAft>
                          <a:spcPts val="0"/>
                        </a:spcAft>
                        <a:buNone/>
                      </a:pPr>
                      <a:r>
                        <a:rPr lang="en-IN" sz="1800"/>
                        <a:t>4</a:t>
                      </a:r>
                      <a:endParaRPr sz="1800"/>
                    </a:p>
                  </a:txBody>
                  <a:tcPr marL="91450" marR="91450" marT="45725" marB="45725"/>
                </a:tc>
                <a:tc>
                  <a:txBody>
                    <a:bodyPr/>
                    <a:lstStyle/>
                    <a:p>
                      <a:pPr marL="0" marR="0" lvl="0" indent="0" algn="l" rtl="0">
                        <a:spcBef>
                          <a:spcPts val="0"/>
                        </a:spcBef>
                        <a:spcAft>
                          <a:spcPts val="0"/>
                        </a:spcAft>
                        <a:buNone/>
                      </a:pPr>
                      <a:r>
                        <a:rPr lang="en-IN" sz="1800"/>
                        <a:t>To perform NLP on the review text to extract sentiment from each review.</a:t>
                      </a:r>
                      <a:endParaRPr sz="1800"/>
                    </a:p>
                  </a:txBody>
                  <a:tcPr marL="91450" marR="91450" marT="45725" marB="45725"/>
                </a:tc>
                <a:tc>
                  <a:txBody>
                    <a:bodyPr/>
                    <a:lstStyle/>
                    <a:p>
                      <a:pPr marL="0" marR="0" lvl="0" indent="0" algn="l" rtl="0">
                        <a:spcBef>
                          <a:spcPts val="0"/>
                        </a:spcBef>
                        <a:spcAft>
                          <a:spcPts val="0"/>
                        </a:spcAft>
                        <a:buNone/>
                      </a:pPr>
                      <a:r>
                        <a:rPr lang="en-IN" sz="1800"/>
                        <a:t>25</a:t>
                      </a:r>
                      <a:endParaRPr sz="1800"/>
                    </a:p>
                  </a:txBody>
                  <a:tcPr marL="91450" marR="91450" marT="45725" marB="45725"/>
                </a:tc>
                <a:tc>
                  <a:txBody>
                    <a:bodyPr/>
                    <a:lstStyle/>
                    <a:p>
                      <a:pPr marL="0" marR="0" lvl="0" indent="0" algn="l" rtl="0">
                        <a:spcBef>
                          <a:spcPts val="0"/>
                        </a:spcBef>
                        <a:spcAft>
                          <a:spcPts val="0"/>
                        </a:spcAft>
                        <a:buNone/>
                      </a:pPr>
                      <a:r>
                        <a:rPr lang="en-IN" sz="1800"/>
                        <a:t>N</a:t>
                      </a:r>
                      <a:endParaRPr sz="1800"/>
                    </a:p>
                  </a:txBody>
                  <a:tcPr marL="91450" marR="91450" marT="45725" marB="45725"/>
                </a:tc>
                <a:tc>
                  <a:txBody>
                    <a:bodyPr/>
                    <a:lstStyle/>
                    <a:p>
                      <a:pPr marL="0" marR="0" lvl="0" indent="0" algn="l" rtl="0">
                        <a:spcBef>
                          <a:spcPts val="0"/>
                        </a:spcBef>
                        <a:spcAft>
                          <a:spcPts val="0"/>
                        </a:spcAft>
                        <a:buNone/>
                      </a:pPr>
                      <a:r>
                        <a:rPr lang="en-IN" sz="1800"/>
                        <a:t>The work is yet to be completed.</a:t>
                      </a:r>
                      <a:endParaRPr sz="1800"/>
                    </a:p>
                  </a:txBody>
                  <a:tcPr marL="91450" marR="91450" marT="45725" marB="45725"/>
                </a:tc>
                <a:extLst>
                  <a:ext uri="{0D108BD9-81ED-4DB2-BD59-A6C34878D82A}">
                    <a16:rowId xmlns:a16="http://schemas.microsoft.com/office/drawing/2014/main" val="10004"/>
                  </a:ext>
                </a:extLst>
              </a:tr>
              <a:tr h="370850">
                <a:tc>
                  <a:txBody>
                    <a:bodyPr/>
                    <a:lstStyle/>
                    <a:p>
                      <a:pPr marL="0" marR="0" lvl="0" indent="0" algn="l" rtl="0">
                        <a:spcBef>
                          <a:spcPts val="0"/>
                        </a:spcBef>
                        <a:spcAft>
                          <a:spcPts val="0"/>
                        </a:spcAft>
                        <a:buNone/>
                      </a:pPr>
                      <a:r>
                        <a:rPr lang="en-IN" sz="1800"/>
                        <a:t>5</a:t>
                      </a:r>
                      <a:endParaRPr sz="1800"/>
                    </a:p>
                  </a:txBody>
                  <a:tcPr marL="91450" marR="91450" marT="45725" marB="45725"/>
                </a:tc>
                <a:tc>
                  <a:txBody>
                    <a:bodyPr/>
                    <a:lstStyle/>
                    <a:p>
                      <a:pPr marL="0" marR="0" lvl="0" indent="0" algn="l" rtl="0">
                        <a:spcBef>
                          <a:spcPts val="0"/>
                        </a:spcBef>
                        <a:spcAft>
                          <a:spcPts val="0"/>
                        </a:spcAft>
                        <a:buNone/>
                      </a:pPr>
                      <a:r>
                        <a:rPr lang="en-IN" sz="1800"/>
                        <a:t>Printing the top 5 recommendations using similarity metrics like avg rating and total reviews</a:t>
                      </a:r>
                      <a:endParaRPr sz="1800"/>
                    </a:p>
                  </a:txBody>
                  <a:tcPr marL="91450" marR="91450" marT="45725" marB="45725"/>
                </a:tc>
                <a:tc>
                  <a:txBody>
                    <a:bodyPr/>
                    <a:lstStyle/>
                    <a:p>
                      <a:pPr marL="0" marR="0" lvl="0" indent="0" algn="l" rtl="0">
                        <a:spcBef>
                          <a:spcPts val="0"/>
                        </a:spcBef>
                        <a:spcAft>
                          <a:spcPts val="0"/>
                        </a:spcAft>
                        <a:buNone/>
                      </a:pPr>
                      <a:r>
                        <a:rPr lang="en-IN" sz="1800"/>
                        <a:t>100</a:t>
                      </a:r>
                      <a:endParaRPr sz="1800"/>
                    </a:p>
                  </a:txBody>
                  <a:tcPr marL="91450" marR="91450" marT="45725" marB="45725"/>
                </a:tc>
                <a:tc>
                  <a:txBody>
                    <a:bodyPr/>
                    <a:lstStyle/>
                    <a:p>
                      <a:pPr marL="0" marR="0" lvl="0" indent="0" algn="l" rtl="0">
                        <a:spcBef>
                          <a:spcPts val="0"/>
                        </a:spcBef>
                        <a:spcAft>
                          <a:spcPts val="0"/>
                        </a:spcAft>
                        <a:buNone/>
                      </a:pPr>
                      <a:r>
                        <a:rPr lang="en-IN" sz="1800"/>
                        <a:t>Y</a:t>
                      </a:r>
                      <a:endParaRPr sz="1800"/>
                    </a:p>
                  </a:txBody>
                  <a:tcPr marL="91450" marR="91450" marT="45725" marB="45725"/>
                </a:tc>
                <a:tc>
                  <a:txBody>
                    <a:bodyPr/>
                    <a:lstStyle/>
                    <a:p>
                      <a:pPr marL="0" marR="0" lvl="0" indent="0" algn="l" rtl="0">
                        <a:spcBef>
                          <a:spcPts val="0"/>
                        </a:spcBef>
                        <a:spcAft>
                          <a:spcPts val="0"/>
                        </a:spcAft>
                        <a:buNone/>
                      </a:pPr>
                      <a:r>
                        <a:rPr lang="en-IN" sz="1800"/>
                        <a:t>NO</a:t>
                      </a:r>
                      <a:endParaRPr sz="1800"/>
                    </a:p>
                  </a:txBody>
                  <a:tcPr marL="91450" marR="91450" marT="45725" marB="45725"/>
                </a:tc>
                <a:extLst>
                  <a:ext uri="{0D108BD9-81ED-4DB2-BD59-A6C34878D82A}">
                    <a16:rowId xmlns:a16="http://schemas.microsoft.com/office/drawing/2014/main" val="10005"/>
                  </a:ext>
                </a:extLst>
              </a:tr>
            </a:tbl>
          </a:graphicData>
        </a:graphic>
      </p:graphicFrame>
      <p:sp>
        <p:nvSpPr>
          <p:cNvPr id="186" name="Google Shape;186;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IN"/>
              <a:t>19CS345 Course Project </a:t>
            </a:r>
            <a:endParaRPr/>
          </a:p>
        </p:txBody>
      </p:sp>
      <p:sp>
        <p:nvSpPr>
          <p:cNvPr id="187" name="Google Shape;187;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11</a:t>
            </a:fld>
            <a:endParaRPr/>
          </a:p>
        </p:txBody>
      </p:sp>
      <p:pic>
        <p:nvPicPr>
          <p:cNvPr id="2" name="slide 11">
            <a:hlinkClick r:id="" action="ppaction://media"/>
            <a:extLst>
              <a:ext uri="{FF2B5EF4-FFF2-40B4-BE49-F238E27FC236}">
                <a16:creationId xmlns:a16="http://schemas.microsoft.com/office/drawing/2014/main" id="{AF5C0987-93C0-8DED-FB4A-7F99A8B2025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04800" y="635635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2866"/>
    </mc:Choice>
    <mc:Fallback>
      <p:transition spd="slow" advTm="328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8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2"/>
          <p:cNvSpPr/>
          <p:nvPr/>
        </p:nvSpPr>
        <p:spPr>
          <a:xfrm>
            <a:off x="3048000" y="1581155"/>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3" name="Google Shape;193;p22"/>
          <p:cNvSpPr txBox="1"/>
          <p:nvPr/>
        </p:nvSpPr>
        <p:spPr>
          <a:xfrm>
            <a:off x="2895600" y="1143002"/>
            <a:ext cx="7772400" cy="461665"/>
          </a:xfrm>
          <a:prstGeom prst="rect">
            <a:avLst/>
          </a:prstGeom>
          <a:noFill/>
          <a:ln>
            <a:noFill/>
          </a:ln>
        </p:spPr>
        <p:txBody>
          <a:bodyPr spcFirstLastPara="1" wrap="square" lIns="91425" tIns="45700" rIns="91425" bIns="45700" anchor="t" anchorCtr="0">
            <a:spAutoFit/>
          </a:bodyPr>
          <a:lstStyle/>
          <a:p>
            <a:pPr marL="342891" marR="0" lvl="0" indent="-342891" algn="r" rtl="0">
              <a:spcBef>
                <a:spcPts val="0"/>
              </a:spcBef>
              <a:spcAft>
                <a:spcPts val="0"/>
              </a:spcAft>
              <a:buNone/>
            </a:pPr>
            <a:r>
              <a:rPr lang="en-IN" sz="2400">
                <a:solidFill>
                  <a:srgbClr val="FF0000"/>
                </a:solidFill>
                <a:latin typeface="Trebuchet MS"/>
                <a:ea typeface="Trebuchet MS"/>
                <a:cs typeface="Trebuchet MS"/>
                <a:sym typeface="Trebuchet MS"/>
              </a:rPr>
              <a:t>Top few learning  </a:t>
            </a:r>
            <a:endParaRPr/>
          </a:p>
        </p:txBody>
      </p:sp>
      <p:graphicFrame>
        <p:nvGraphicFramePr>
          <p:cNvPr id="194" name="Google Shape;194;p22"/>
          <p:cNvGraphicFramePr/>
          <p:nvPr/>
        </p:nvGraphicFramePr>
        <p:xfrm>
          <a:off x="337351" y="2286000"/>
          <a:ext cx="11390050" cy="1920270"/>
        </p:xfrm>
        <a:graphic>
          <a:graphicData uri="http://schemas.openxmlformats.org/drawingml/2006/table">
            <a:tbl>
              <a:tblPr firstRow="1" bandRow="1">
                <a:noFill/>
                <a:tableStyleId>{CA2894BD-832E-4300-A64E-82E4876B9D9F}</a:tableStyleId>
              </a:tblPr>
              <a:tblGrid>
                <a:gridCol w="974325">
                  <a:extLst>
                    <a:ext uri="{9D8B030D-6E8A-4147-A177-3AD203B41FA5}">
                      <a16:colId xmlns:a16="http://schemas.microsoft.com/office/drawing/2014/main" val="20000"/>
                    </a:ext>
                  </a:extLst>
                </a:gridCol>
                <a:gridCol w="10415725">
                  <a:extLst>
                    <a:ext uri="{9D8B030D-6E8A-4147-A177-3AD203B41FA5}">
                      <a16:colId xmlns:a16="http://schemas.microsoft.com/office/drawing/2014/main" val="20001"/>
                    </a:ext>
                  </a:extLst>
                </a:gridCol>
              </a:tblGrid>
              <a:tr h="370850">
                <a:tc>
                  <a:txBody>
                    <a:bodyPr/>
                    <a:lstStyle/>
                    <a:p>
                      <a:pPr marL="0" marR="0" lvl="0" indent="0" algn="l" rtl="0">
                        <a:spcBef>
                          <a:spcPts val="0"/>
                        </a:spcBef>
                        <a:spcAft>
                          <a:spcPts val="0"/>
                        </a:spcAft>
                        <a:buNone/>
                      </a:pPr>
                      <a:r>
                        <a:rPr lang="en-IN" sz="1800"/>
                        <a:t>Serial </a:t>
                      </a:r>
                      <a:endParaRPr/>
                    </a:p>
                    <a:p>
                      <a:pPr marL="0" marR="0" lvl="0" indent="0" algn="l" rtl="0">
                        <a:spcBef>
                          <a:spcPts val="0"/>
                        </a:spcBef>
                        <a:spcAft>
                          <a:spcPts val="0"/>
                        </a:spcAft>
                        <a:buNone/>
                      </a:pPr>
                      <a:r>
                        <a:rPr lang="en-IN" sz="1800"/>
                        <a:t>No </a:t>
                      </a:r>
                      <a:endParaRPr/>
                    </a:p>
                  </a:txBody>
                  <a:tcPr marL="91450" marR="91450" marT="45725" marB="45725"/>
                </a:tc>
                <a:tc>
                  <a:txBody>
                    <a:bodyPr/>
                    <a:lstStyle/>
                    <a:p>
                      <a:pPr marL="0" marR="0" lvl="0" indent="0" algn="l" rtl="0">
                        <a:spcBef>
                          <a:spcPts val="0"/>
                        </a:spcBef>
                        <a:spcAft>
                          <a:spcPts val="0"/>
                        </a:spcAft>
                        <a:buNone/>
                      </a:pPr>
                      <a:r>
                        <a:rPr lang="en-IN" sz="1800"/>
                        <a:t>Top learning in this project </a:t>
                      </a:r>
                      <a:endParaRPr/>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r>
                        <a:rPr lang="en-IN" sz="1800"/>
                        <a:t>1</a:t>
                      </a:r>
                      <a:endParaRPr/>
                    </a:p>
                  </a:txBody>
                  <a:tcPr marL="91450" marR="91450" marT="45725" marB="45725"/>
                </a:tc>
                <a:tc>
                  <a:txBody>
                    <a:bodyPr/>
                    <a:lstStyle/>
                    <a:p>
                      <a:pPr marL="0" marR="0" lvl="0" indent="0" algn="l" rtl="0">
                        <a:spcBef>
                          <a:spcPts val="0"/>
                        </a:spcBef>
                        <a:spcAft>
                          <a:spcPts val="0"/>
                        </a:spcAft>
                        <a:buNone/>
                      </a:pPr>
                      <a:endParaRPr sz="1800"/>
                    </a:p>
                    <a:p>
                      <a:pPr marL="0" marR="0" lvl="0" indent="0" algn="l" rtl="0">
                        <a:spcBef>
                          <a:spcPts val="0"/>
                        </a:spcBef>
                        <a:spcAft>
                          <a:spcPts val="0"/>
                        </a:spcAft>
                        <a:buNone/>
                      </a:pPr>
                      <a:r>
                        <a:rPr lang="en-IN" sz="1800"/>
                        <a:t>Graph Based Recommendation</a:t>
                      </a:r>
                      <a:endParaRPr sz="1800"/>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spcBef>
                          <a:spcPts val="0"/>
                        </a:spcBef>
                        <a:spcAft>
                          <a:spcPts val="0"/>
                        </a:spcAft>
                        <a:buNone/>
                      </a:pPr>
                      <a:r>
                        <a:rPr lang="en-IN" sz="1800"/>
                        <a:t>2</a:t>
                      </a:r>
                      <a:endParaRPr/>
                    </a:p>
                  </a:txBody>
                  <a:tcPr marL="91450" marR="91450" marT="45725" marB="45725"/>
                </a:tc>
                <a:tc>
                  <a:txBody>
                    <a:bodyPr/>
                    <a:lstStyle/>
                    <a:p>
                      <a:pPr marL="0" marR="0" lvl="0" indent="0" algn="l" rtl="0">
                        <a:spcBef>
                          <a:spcPts val="0"/>
                        </a:spcBef>
                        <a:spcAft>
                          <a:spcPts val="0"/>
                        </a:spcAft>
                        <a:buNone/>
                      </a:pPr>
                      <a:endParaRPr sz="1800"/>
                    </a:p>
                    <a:p>
                      <a:pPr marL="0" marR="0" lvl="0" indent="0" algn="l" rtl="0">
                        <a:spcBef>
                          <a:spcPts val="0"/>
                        </a:spcBef>
                        <a:spcAft>
                          <a:spcPts val="0"/>
                        </a:spcAft>
                        <a:buNone/>
                      </a:pPr>
                      <a:r>
                        <a:rPr lang="en-IN" sz="1800"/>
                        <a:t>Use of ego networks for analysis</a:t>
                      </a:r>
                      <a:endParaRPr sz="1800"/>
                    </a:p>
                  </a:txBody>
                  <a:tcPr marL="91450" marR="91450" marT="45725" marB="45725"/>
                </a:tc>
                <a:extLst>
                  <a:ext uri="{0D108BD9-81ED-4DB2-BD59-A6C34878D82A}">
                    <a16:rowId xmlns:a16="http://schemas.microsoft.com/office/drawing/2014/main" val="10002"/>
                  </a:ext>
                </a:extLst>
              </a:tr>
            </a:tbl>
          </a:graphicData>
        </a:graphic>
      </p:graphicFrame>
      <p:sp>
        <p:nvSpPr>
          <p:cNvPr id="195" name="Google Shape;195;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IN"/>
              <a:t>19CS345 Course Project </a:t>
            </a:r>
            <a:endParaRPr/>
          </a:p>
        </p:txBody>
      </p:sp>
      <p:sp>
        <p:nvSpPr>
          <p:cNvPr id="196" name="Google Shape;196;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12</a:t>
            </a:fld>
            <a:endParaRPr/>
          </a:p>
        </p:txBody>
      </p:sp>
      <p:pic>
        <p:nvPicPr>
          <p:cNvPr id="2" name="slide 12">
            <a:hlinkClick r:id="" action="ppaction://media"/>
            <a:extLst>
              <a:ext uri="{FF2B5EF4-FFF2-40B4-BE49-F238E27FC236}">
                <a16:creationId xmlns:a16="http://schemas.microsoft.com/office/drawing/2014/main" id="{1A1F2C19-9775-B880-7179-E1E332EE008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1800" y="6299835"/>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415"/>
    </mc:Choice>
    <mc:Fallback>
      <p:transition spd="slow" advTm="84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41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p:nvPr/>
        </p:nvSpPr>
        <p:spPr>
          <a:xfrm>
            <a:off x="3048000" y="1581155"/>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2" name="Google Shape;202;p23"/>
          <p:cNvSpPr txBox="1"/>
          <p:nvPr/>
        </p:nvSpPr>
        <p:spPr>
          <a:xfrm>
            <a:off x="2895600" y="1143002"/>
            <a:ext cx="7772400" cy="461665"/>
          </a:xfrm>
          <a:prstGeom prst="rect">
            <a:avLst/>
          </a:prstGeom>
          <a:noFill/>
          <a:ln>
            <a:noFill/>
          </a:ln>
        </p:spPr>
        <p:txBody>
          <a:bodyPr spcFirstLastPara="1" wrap="square" lIns="91425" tIns="45700" rIns="91425" bIns="45700" anchor="t" anchorCtr="0">
            <a:spAutoFit/>
          </a:bodyPr>
          <a:lstStyle/>
          <a:p>
            <a:pPr marL="342891" marR="0" lvl="0" indent="-342891" algn="r" rtl="0">
              <a:spcBef>
                <a:spcPts val="0"/>
              </a:spcBef>
              <a:spcAft>
                <a:spcPts val="0"/>
              </a:spcAft>
              <a:buNone/>
            </a:pPr>
            <a:r>
              <a:rPr lang="en-IN" sz="2400">
                <a:solidFill>
                  <a:srgbClr val="FF0000"/>
                </a:solidFill>
                <a:latin typeface="Trebuchet MS"/>
                <a:ea typeface="Trebuchet MS"/>
                <a:cs typeface="Trebuchet MS"/>
                <a:sym typeface="Trebuchet MS"/>
              </a:rPr>
              <a:t>Top unresolved challenges</a:t>
            </a:r>
            <a:endParaRPr/>
          </a:p>
        </p:txBody>
      </p:sp>
      <p:graphicFrame>
        <p:nvGraphicFramePr>
          <p:cNvPr id="203" name="Google Shape;203;p23"/>
          <p:cNvGraphicFramePr/>
          <p:nvPr/>
        </p:nvGraphicFramePr>
        <p:xfrm>
          <a:off x="454241" y="2042820"/>
          <a:ext cx="11283500" cy="3931960"/>
        </p:xfrm>
        <a:graphic>
          <a:graphicData uri="http://schemas.openxmlformats.org/drawingml/2006/table">
            <a:tbl>
              <a:tblPr firstRow="1" bandRow="1">
                <a:noFill/>
                <a:tableStyleId>{CA2894BD-832E-4300-A64E-82E4876B9D9F}</a:tableStyleId>
              </a:tblPr>
              <a:tblGrid>
                <a:gridCol w="851850">
                  <a:extLst>
                    <a:ext uri="{9D8B030D-6E8A-4147-A177-3AD203B41FA5}">
                      <a16:colId xmlns:a16="http://schemas.microsoft.com/office/drawing/2014/main" val="20000"/>
                    </a:ext>
                  </a:extLst>
                </a:gridCol>
                <a:gridCol w="7327150">
                  <a:extLst>
                    <a:ext uri="{9D8B030D-6E8A-4147-A177-3AD203B41FA5}">
                      <a16:colId xmlns:a16="http://schemas.microsoft.com/office/drawing/2014/main" val="20001"/>
                    </a:ext>
                  </a:extLst>
                </a:gridCol>
                <a:gridCol w="3104500">
                  <a:extLst>
                    <a:ext uri="{9D8B030D-6E8A-4147-A177-3AD203B41FA5}">
                      <a16:colId xmlns:a16="http://schemas.microsoft.com/office/drawing/2014/main" val="20002"/>
                    </a:ext>
                  </a:extLst>
                </a:gridCol>
              </a:tblGrid>
              <a:tr h="370850">
                <a:tc>
                  <a:txBody>
                    <a:bodyPr/>
                    <a:lstStyle/>
                    <a:p>
                      <a:pPr marL="0" marR="0" lvl="0" indent="0" algn="l" rtl="0">
                        <a:spcBef>
                          <a:spcPts val="0"/>
                        </a:spcBef>
                        <a:spcAft>
                          <a:spcPts val="0"/>
                        </a:spcAft>
                        <a:buNone/>
                      </a:pPr>
                      <a:r>
                        <a:rPr lang="en-IN" sz="1800"/>
                        <a:t>Serial No </a:t>
                      </a:r>
                      <a:endParaRPr/>
                    </a:p>
                  </a:txBody>
                  <a:tcPr marL="91450" marR="91450" marT="45725" marB="45725"/>
                </a:tc>
                <a:tc>
                  <a:txBody>
                    <a:bodyPr/>
                    <a:lstStyle/>
                    <a:p>
                      <a:pPr marL="0" marR="0" lvl="0" indent="0" algn="l" rtl="0">
                        <a:spcBef>
                          <a:spcPts val="0"/>
                        </a:spcBef>
                        <a:spcAft>
                          <a:spcPts val="0"/>
                        </a:spcAft>
                        <a:buNone/>
                      </a:pPr>
                      <a:r>
                        <a:rPr lang="en-IN" sz="1800"/>
                        <a:t>Brief description of unresolved challenges</a:t>
                      </a:r>
                      <a:endParaRPr/>
                    </a:p>
                  </a:txBody>
                  <a:tcPr marL="91450" marR="91450" marT="45725" marB="45725"/>
                </a:tc>
                <a:tc>
                  <a:txBody>
                    <a:bodyPr/>
                    <a:lstStyle/>
                    <a:p>
                      <a:pPr marL="0" marR="0" lvl="0" indent="0" algn="l" rtl="0">
                        <a:spcBef>
                          <a:spcPts val="0"/>
                        </a:spcBef>
                        <a:spcAft>
                          <a:spcPts val="0"/>
                        </a:spcAft>
                        <a:buNone/>
                      </a:pPr>
                      <a:r>
                        <a:rPr lang="en-IN" sz="1800"/>
                        <a:t>Type of challenge</a:t>
                      </a:r>
                      <a:endParaRPr/>
                    </a:p>
                    <a:p>
                      <a:pPr marL="0" marR="0" lvl="0" indent="0" algn="l" rtl="0">
                        <a:spcBef>
                          <a:spcPts val="0"/>
                        </a:spcBef>
                        <a:spcAft>
                          <a:spcPts val="0"/>
                        </a:spcAft>
                        <a:buNone/>
                      </a:pPr>
                      <a:r>
                        <a:rPr lang="en-IN" sz="1800"/>
                        <a:t>(scope/data/design/implementation / others) </a:t>
                      </a:r>
                      <a:endParaRPr/>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r>
                        <a:rPr lang="en-IN" sz="1800"/>
                        <a:t>1</a:t>
                      </a:r>
                      <a:endParaRPr/>
                    </a:p>
                  </a:txBody>
                  <a:tcPr marL="91450" marR="91450" marT="45725" marB="45725"/>
                </a:tc>
                <a:tc>
                  <a:txBody>
                    <a:bodyPr/>
                    <a:lstStyle/>
                    <a:p>
                      <a:pPr marL="0" marR="0" lvl="0" indent="0" algn="l" rtl="0">
                        <a:spcBef>
                          <a:spcPts val="0"/>
                        </a:spcBef>
                        <a:spcAft>
                          <a:spcPts val="0"/>
                        </a:spcAft>
                        <a:buNone/>
                      </a:pPr>
                      <a:r>
                        <a:rPr lang="en-IN" sz="1800"/>
                        <a:t>Performing NLP on the review text to extract sentiment from each review.</a:t>
                      </a:r>
                      <a:endParaRPr sz="1800"/>
                    </a:p>
                    <a:p>
                      <a:pPr marL="0" marR="0" lvl="0" indent="0" algn="l" rtl="0">
                        <a:spcBef>
                          <a:spcPts val="0"/>
                        </a:spcBef>
                        <a:spcAft>
                          <a:spcPts val="0"/>
                        </a:spcAft>
                        <a:buNone/>
                      </a:pPr>
                      <a:r>
                        <a:rPr lang="en-IN" sz="1800"/>
                        <a:t>And having a score to how positive or negative a review is to recommend better products.</a:t>
                      </a:r>
                      <a:endParaRPr sz="1800"/>
                    </a:p>
                  </a:txBody>
                  <a:tcPr marL="91450" marR="91450" marT="45725" marB="45725"/>
                </a:tc>
                <a:tc>
                  <a:txBody>
                    <a:bodyPr/>
                    <a:lstStyle/>
                    <a:p>
                      <a:pPr marL="0" lvl="0" indent="0" algn="l" rtl="0">
                        <a:spcBef>
                          <a:spcPts val="0"/>
                        </a:spcBef>
                        <a:spcAft>
                          <a:spcPts val="0"/>
                        </a:spcAft>
                        <a:buNone/>
                      </a:pPr>
                      <a:r>
                        <a:rPr lang="en-IN" sz="1800"/>
                        <a:t>Scope</a:t>
                      </a:r>
                      <a:endParaRPr sz="1800"/>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spcBef>
                          <a:spcPts val="0"/>
                        </a:spcBef>
                        <a:spcAft>
                          <a:spcPts val="0"/>
                        </a:spcAft>
                        <a:buNone/>
                      </a:pPr>
                      <a:r>
                        <a:rPr lang="en-IN" sz="1800"/>
                        <a:t>2</a:t>
                      </a:r>
                      <a:endParaRPr/>
                    </a:p>
                  </a:txBody>
                  <a:tcPr marL="91450" marR="91450" marT="45725" marB="45725"/>
                </a:tc>
                <a:tc>
                  <a:txBody>
                    <a:bodyPr/>
                    <a:lstStyle/>
                    <a:p>
                      <a:pPr marL="0" marR="0" lvl="0" indent="0" algn="l" rtl="0">
                        <a:spcBef>
                          <a:spcPts val="0"/>
                        </a:spcBef>
                        <a:spcAft>
                          <a:spcPts val="0"/>
                        </a:spcAft>
                        <a:buNone/>
                      </a:pPr>
                      <a:r>
                        <a:rPr lang="en-IN" sz="1800"/>
                        <a:t>Use of other similarity metrics for recommendation</a:t>
                      </a:r>
                      <a:endParaRPr sz="1800"/>
                    </a:p>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r>
                        <a:rPr lang="en-IN" sz="1800"/>
                        <a:t>implementation</a:t>
                      </a:r>
                      <a:endParaRPr sz="1800"/>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spcBef>
                          <a:spcPts val="0"/>
                        </a:spcBef>
                        <a:spcAft>
                          <a:spcPts val="0"/>
                        </a:spcAft>
                        <a:buNone/>
                      </a:pPr>
                      <a:r>
                        <a:rPr lang="en-IN" sz="1800"/>
                        <a:t>3</a:t>
                      </a:r>
                      <a:endParaRPr/>
                    </a:p>
                  </a:txBody>
                  <a:tcPr marL="91450" marR="91450" marT="45725" marB="45725"/>
                </a:tc>
                <a:tc>
                  <a:txBody>
                    <a:bodyPr/>
                    <a:lstStyle/>
                    <a:p>
                      <a:pPr marL="0" marR="0" lvl="0" indent="0" algn="l" rtl="0">
                        <a:spcBef>
                          <a:spcPts val="0"/>
                        </a:spcBef>
                        <a:spcAft>
                          <a:spcPts val="0"/>
                        </a:spcAft>
                        <a:buNone/>
                      </a:pPr>
                      <a:endParaRPr sz="1800"/>
                    </a:p>
                    <a:p>
                      <a:pPr marL="0" marR="0" lvl="0" indent="0" algn="l" rtl="0">
                        <a:spcBef>
                          <a:spcPts val="0"/>
                        </a:spcBef>
                        <a:spcAft>
                          <a:spcPts val="0"/>
                        </a:spcAft>
                        <a:buNone/>
                      </a:pPr>
                      <a:r>
                        <a:rPr lang="en-IN" sz="1800"/>
                        <a:t>Providing recommendation for other amazon products.</a:t>
                      </a:r>
                      <a:endParaRPr sz="1800"/>
                    </a:p>
                  </a:txBody>
                  <a:tcPr marL="91450" marR="91450" marT="45725" marB="45725"/>
                </a:tc>
                <a:tc>
                  <a:txBody>
                    <a:bodyPr/>
                    <a:lstStyle/>
                    <a:p>
                      <a:pPr marL="0" marR="0" lvl="0" indent="0" algn="l" rtl="0">
                        <a:spcBef>
                          <a:spcPts val="0"/>
                        </a:spcBef>
                        <a:spcAft>
                          <a:spcPts val="0"/>
                        </a:spcAft>
                        <a:buNone/>
                      </a:pPr>
                      <a:r>
                        <a:rPr lang="en-IN" sz="1800"/>
                        <a:t>Others - Our dataset had very less index on products like DVD because of which we couldn’t do recommendations on these products.</a:t>
                      </a:r>
                      <a:endParaRPr sz="1800"/>
                    </a:p>
                  </a:txBody>
                  <a:tcPr marL="91450" marR="91450" marT="45725" marB="45725"/>
                </a:tc>
                <a:extLst>
                  <a:ext uri="{0D108BD9-81ED-4DB2-BD59-A6C34878D82A}">
                    <a16:rowId xmlns:a16="http://schemas.microsoft.com/office/drawing/2014/main" val="10003"/>
                  </a:ext>
                </a:extLst>
              </a:tr>
            </a:tbl>
          </a:graphicData>
        </a:graphic>
      </p:graphicFrame>
      <p:sp>
        <p:nvSpPr>
          <p:cNvPr id="204" name="Google Shape;204;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IN"/>
              <a:t>19CS345 Course Project </a:t>
            </a:r>
            <a:endParaRPr/>
          </a:p>
        </p:txBody>
      </p:sp>
      <p:sp>
        <p:nvSpPr>
          <p:cNvPr id="205" name="Google Shape;205;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13</a:t>
            </a:fld>
            <a:endParaRPr/>
          </a:p>
        </p:txBody>
      </p:sp>
      <p:pic>
        <p:nvPicPr>
          <p:cNvPr id="2" name="slide 11">
            <a:hlinkClick r:id="" action="ppaction://media"/>
            <a:extLst>
              <a:ext uri="{FF2B5EF4-FFF2-40B4-BE49-F238E27FC236}">
                <a16:creationId xmlns:a16="http://schemas.microsoft.com/office/drawing/2014/main" id="{34C0D823-F169-A1E9-1A8D-36B381CE128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54241" y="6209733"/>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822"/>
    </mc:Choice>
    <mc:Fallback>
      <p:transition spd="slow" advTm="308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82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4"/>
          <p:cNvSpPr/>
          <p:nvPr/>
        </p:nvSpPr>
        <p:spPr>
          <a:xfrm>
            <a:off x="3048000" y="1581155"/>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1" name="Google Shape;211;p24"/>
          <p:cNvSpPr txBox="1"/>
          <p:nvPr/>
        </p:nvSpPr>
        <p:spPr>
          <a:xfrm>
            <a:off x="2895600" y="1143002"/>
            <a:ext cx="7772400" cy="461665"/>
          </a:xfrm>
          <a:prstGeom prst="rect">
            <a:avLst/>
          </a:prstGeom>
          <a:noFill/>
          <a:ln>
            <a:noFill/>
          </a:ln>
        </p:spPr>
        <p:txBody>
          <a:bodyPr spcFirstLastPara="1" wrap="square" lIns="91425" tIns="45700" rIns="91425" bIns="45700" anchor="t" anchorCtr="0">
            <a:spAutoFit/>
          </a:bodyPr>
          <a:lstStyle/>
          <a:p>
            <a:pPr marL="342891" marR="0" lvl="0" indent="-342891" algn="r" rtl="0">
              <a:spcBef>
                <a:spcPts val="0"/>
              </a:spcBef>
              <a:spcAft>
                <a:spcPts val="0"/>
              </a:spcAft>
              <a:buNone/>
            </a:pPr>
            <a:r>
              <a:rPr lang="en-IN" sz="2400">
                <a:solidFill>
                  <a:srgbClr val="FF0000"/>
                </a:solidFill>
                <a:latin typeface="Trebuchet MS"/>
                <a:ea typeface="Trebuchet MS"/>
                <a:cs typeface="Trebuchet MS"/>
                <a:sym typeface="Trebuchet MS"/>
              </a:rPr>
              <a:t>Reference  papers, if any  </a:t>
            </a:r>
            <a:endParaRPr/>
          </a:p>
        </p:txBody>
      </p:sp>
      <p:sp>
        <p:nvSpPr>
          <p:cNvPr id="212" name="Google Shape;212;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IN"/>
              <a:t>19CS345 Course Project </a:t>
            </a:r>
            <a:endParaRPr/>
          </a:p>
        </p:txBody>
      </p:sp>
      <p:sp>
        <p:nvSpPr>
          <p:cNvPr id="213" name="Google Shape;213;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14</a:t>
            </a:fld>
            <a:endParaRPr/>
          </a:p>
        </p:txBody>
      </p:sp>
      <p:graphicFrame>
        <p:nvGraphicFramePr>
          <p:cNvPr id="214" name="Google Shape;214;p24"/>
          <p:cNvGraphicFramePr/>
          <p:nvPr/>
        </p:nvGraphicFramePr>
        <p:xfrm>
          <a:off x="337351" y="2286000"/>
          <a:ext cx="11390025" cy="2931210"/>
        </p:xfrm>
        <a:graphic>
          <a:graphicData uri="http://schemas.openxmlformats.org/drawingml/2006/table">
            <a:tbl>
              <a:tblPr firstRow="1" bandRow="1">
                <a:noFill/>
                <a:tableStyleId>{CA2894BD-832E-4300-A64E-82E4876B9D9F}</a:tableStyleId>
              </a:tblPr>
              <a:tblGrid>
                <a:gridCol w="508925">
                  <a:extLst>
                    <a:ext uri="{9D8B030D-6E8A-4147-A177-3AD203B41FA5}">
                      <a16:colId xmlns:a16="http://schemas.microsoft.com/office/drawing/2014/main" val="20000"/>
                    </a:ext>
                  </a:extLst>
                </a:gridCol>
                <a:gridCol w="5440550">
                  <a:extLst>
                    <a:ext uri="{9D8B030D-6E8A-4147-A177-3AD203B41FA5}">
                      <a16:colId xmlns:a16="http://schemas.microsoft.com/office/drawing/2014/main" val="20001"/>
                    </a:ext>
                  </a:extLst>
                </a:gridCol>
                <a:gridCol w="5440550">
                  <a:extLst>
                    <a:ext uri="{9D8B030D-6E8A-4147-A177-3AD203B41FA5}">
                      <a16:colId xmlns:a16="http://schemas.microsoft.com/office/drawing/2014/main" val="20002"/>
                    </a:ext>
                  </a:extLst>
                </a:gridCol>
              </a:tblGrid>
              <a:tr h="370850">
                <a:tc>
                  <a:txBody>
                    <a:bodyPr/>
                    <a:lstStyle/>
                    <a:p>
                      <a:pPr marL="0" marR="0" lvl="0" indent="0" algn="l" rtl="0">
                        <a:spcBef>
                          <a:spcPts val="0"/>
                        </a:spcBef>
                        <a:spcAft>
                          <a:spcPts val="0"/>
                        </a:spcAft>
                        <a:buNone/>
                      </a:pPr>
                      <a:r>
                        <a:rPr lang="en-IN" sz="1800"/>
                        <a:t>No </a:t>
                      </a:r>
                      <a:endParaRPr/>
                    </a:p>
                  </a:txBody>
                  <a:tcPr marL="91450" marR="91450" marT="45725" marB="45725"/>
                </a:tc>
                <a:tc>
                  <a:txBody>
                    <a:bodyPr/>
                    <a:lstStyle/>
                    <a:p>
                      <a:pPr marL="0" marR="0" lvl="0" indent="0" algn="l" rtl="0">
                        <a:spcBef>
                          <a:spcPts val="0"/>
                        </a:spcBef>
                        <a:spcAft>
                          <a:spcPts val="0"/>
                        </a:spcAft>
                        <a:buNone/>
                      </a:pPr>
                      <a:r>
                        <a:rPr lang="en-IN" sz="1800"/>
                        <a:t>Paper Title  </a:t>
                      </a:r>
                      <a:endParaRPr/>
                    </a:p>
                  </a:txBody>
                  <a:tcPr marL="91450" marR="91450" marT="45725" marB="45725"/>
                </a:tc>
                <a:tc>
                  <a:txBody>
                    <a:bodyPr/>
                    <a:lstStyle/>
                    <a:p>
                      <a:pPr marL="0" marR="0" lvl="0" indent="0" algn="l" rtl="0">
                        <a:spcBef>
                          <a:spcPts val="0"/>
                        </a:spcBef>
                        <a:spcAft>
                          <a:spcPts val="0"/>
                        </a:spcAft>
                        <a:buNone/>
                      </a:pPr>
                      <a:r>
                        <a:rPr lang="en-IN" sz="1800"/>
                        <a:t>Authors </a:t>
                      </a:r>
                      <a:endParaRPr/>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r>
                        <a:rPr lang="en-IN" sz="1800"/>
                        <a:t>1</a:t>
                      </a:r>
                      <a:endParaRPr/>
                    </a:p>
                  </a:txBody>
                  <a:tcPr marL="91450" marR="91450" marT="45725" marB="45725"/>
                </a:tc>
                <a:tc>
                  <a:txBody>
                    <a:bodyPr/>
                    <a:lstStyle/>
                    <a:p>
                      <a:pPr marL="0" marR="0" lvl="0" indent="0" algn="l" rtl="0">
                        <a:spcBef>
                          <a:spcPts val="0"/>
                        </a:spcBef>
                        <a:spcAft>
                          <a:spcPts val="0"/>
                        </a:spcAft>
                        <a:buNone/>
                      </a:pPr>
                      <a:r>
                        <a:rPr lang="en-IN" sz="1800"/>
                        <a:t>Graph-Based Recommendation of Amazon Products</a:t>
                      </a:r>
                      <a:endParaRPr sz="1800"/>
                    </a:p>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r>
                        <a:rPr lang="en-IN" sz="1800"/>
                        <a:t>Aaron Effron, Kelly Shen, Ryan Mui</a:t>
                      </a:r>
                      <a:endParaRPr sz="1800"/>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spcBef>
                          <a:spcPts val="0"/>
                        </a:spcBef>
                        <a:spcAft>
                          <a:spcPts val="0"/>
                        </a:spcAft>
                        <a:buNone/>
                      </a:pPr>
                      <a:r>
                        <a:rPr lang="en-IN" sz="1800"/>
                        <a:t>2</a:t>
                      </a:r>
                      <a:endParaRPr/>
                    </a:p>
                  </a:txBody>
                  <a:tcPr marL="91450" marR="91450" marT="45725" marB="45725"/>
                </a:tc>
                <a:tc>
                  <a:txBody>
                    <a:bodyPr/>
                    <a:lstStyle/>
                    <a:p>
                      <a:pPr marL="0" marR="0" lvl="0" indent="0" algn="l" rtl="0">
                        <a:spcBef>
                          <a:spcPts val="0"/>
                        </a:spcBef>
                        <a:spcAft>
                          <a:spcPts val="0"/>
                        </a:spcAft>
                        <a:buNone/>
                      </a:pPr>
                      <a:r>
                        <a:rPr lang="en-IN" sz="1800"/>
                        <a:t>A graph-based recommender system for digital library</a:t>
                      </a:r>
                      <a:endParaRPr sz="1800"/>
                    </a:p>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r>
                        <a:rPr lang="en-IN" sz="1800"/>
                        <a:t>Zan Huang,Wingyan Chung,Hsiu-chin Chen</a:t>
                      </a:r>
                      <a:endParaRPr sz="1800"/>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spcBef>
                          <a:spcPts val="0"/>
                        </a:spcBef>
                        <a:spcAft>
                          <a:spcPts val="0"/>
                        </a:spcAft>
                        <a:buNone/>
                      </a:pPr>
                      <a:r>
                        <a:rPr lang="en-IN" sz="1800"/>
                        <a:t>3</a:t>
                      </a:r>
                      <a:endParaRPr/>
                    </a:p>
                  </a:txBody>
                  <a:tcPr marL="91450" marR="91450" marT="45725" marB="45725"/>
                </a:tc>
                <a:tc>
                  <a:txBody>
                    <a:bodyPr/>
                    <a:lstStyle/>
                    <a:p>
                      <a:pPr marL="0" marR="0" lvl="0" indent="0" algn="l" rtl="0">
                        <a:spcBef>
                          <a:spcPts val="0"/>
                        </a:spcBef>
                        <a:spcAft>
                          <a:spcPts val="0"/>
                        </a:spcAft>
                        <a:buNone/>
                      </a:pPr>
                      <a:r>
                        <a:rPr lang="en-IN" sz="1800"/>
                        <a:t>Graph Based Web Recommendation System to Improve Time Efficiency</a:t>
                      </a:r>
                      <a:endParaRPr sz="1800"/>
                    </a:p>
                  </a:txBody>
                  <a:tcPr marL="91450" marR="91450" marT="45725" marB="45725"/>
                </a:tc>
                <a:tc>
                  <a:txBody>
                    <a:bodyPr/>
                    <a:lstStyle/>
                    <a:p>
                      <a:pPr marL="0" marR="0" lvl="0" indent="0" algn="l" rtl="0">
                        <a:spcBef>
                          <a:spcPts val="0"/>
                        </a:spcBef>
                        <a:spcAft>
                          <a:spcPts val="0"/>
                        </a:spcAft>
                        <a:buNone/>
                      </a:pPr>
                      <a:r>
                        <a:rPr lang="en-IN" sz="1500">
                          <a:uFill>
                            <a:noFill/>
                          </a:uFill>
                          <a:latin typeface="Times New Roman"/>
                          <a:ea typeface="Times New Roman"/>
                          <a:cs typeface="Times New Roman"/>
                          <a:sym typeface="Times New Roman"/>
                          <a:hlinkClick r:id="rId5"/>
                        </a:rPr>
                        <a:t>Shah Ankur</a:t>
                      </a:r>
                      <a:r>
                        <a:rPr lang="en-IN" sz="1500">
                          <a:latin typeface="Times New Roman"/>
                          <a:ea typeface="Times New Roman"/>
                          <a:cs typeface="Times New Roman"/>
                          <a:sym typeface="Times New Roman"/>
                        </a:rPr>
                        <a:t> , </a:t>
                      </a:r>
                      <a:r>
                        <a:rPr lang="en-IN" sz="1500">
                          <a:uFill>
                            <a:noFill/>
                          </a:uFill>
                          <a:latin typeface="Times New Roman"/>
                          <a:ea typeface="Times New Roman"/>
                          <a:cs typeface="Times New Roman"/>
                          <a:sym typeface="Times New Roman"/>
                          <a:hlinkClick r:id="rId6"/>
                        </a:rPr>
                        <a:t>Varachhia Hemra</a:t>
                      </a:r>
                      <a:r>
                        <a:rPr lang="en-IN" sz="1500">
                          <a:latin typeface="Times New Roman"/>
                          <a:ea typeface="Times New Roman"/>
                          <a:cs typeface="Times New Roman"/>
                          <a:sym typeface="Times New Roman"/>
                        </a:rPr>
                        <a:t>j</a:t>
                      </a:r>
                      <a:endParaRPr sz="1500">
                        <a:latin typeface="Times New Roman"/>
                        <a:ea typeface="Times New Roman"/>
                        <a:cs typeface="Times New Roman"/>
                        <a:sym typeface="Times New Roman"/>
                      </a:endParaRPr>
                    </a:p>
                  </a:txBody>
                  <a:tcPr marL="91450" marR="91450" marT="45725" marB="45725"/>
                </a:tc>
                <a:extLst>
                  <a:ext uri="{0D108BD9-81ED-4DB2-BD59-A6C34878D82A}">
                    <a16:rowId xmlns:a16="http://schemas.microsoft.com/office/drawing/2014/main" val="10003"/>
                  </a:ext>
                </a:extLst>
              </a:tr>
              <a:tr h="370850">
                <a:tc>
                  <a:txBody>
                    <a:bodyPr/>
                    <a:lstStyle/>
                    <a:p>
                      <a:pPr marL="0" marR="0" lvl="0" indent="0" algn="l" rtl="0">
                        <a:spcBef>
                          <a:spcPts val="0"/>
                        </a:spcBef>
                        <a:spcAft>
                          <a:spcPts val="0"/>
                        </a:spcAft>
                        <a:buNone/>
                      </a:pPr>
                      <a:r>
                        <a:rPr lang="en-IN" sz="1800"/>
                        <a:t>4</a:t>
                      </a:r>
                      <a:endParaRPr sz="1800"/>
                    </a:p>
                  </a:txBody>
                  <a:tcPr marL="91450" marR="91450" marT="45725" marB="45725"/>
                </a:tc>
                <a:tc>
                  <a:txBody>
                    <a:bodyPr/>
                    <a:lstStyle/>
                    <a:p>
                      <a:pPr marL="0" lvl="0" indent="0" algn="l" rtl="0">
                        <a:spcBef>
                          <a:spcPts val="0"/>
                        </a:spcBef>
                        <a:spcAft>
                          <a:spcPts val="0"/>
                        </a:spcAft>
                        <a:buClr>
                          <a:schemeClr val="dk1"/>
                        </a:buClr>
                        <a:buFont typeface="Arial"/>
                        <a:buNone/>
                      </a:pPr>
                      <a:r>
                        <a:rPr lang="en-IN" sz="1800"/>
                        <a:t>Graph based recommendation engine for Amazon products</a:t>
                      </a:r>
                      <a:endParaRPr sz="1800"/>
                    </a:p>
                  </a:txBody>
                  <a:tcPr marL="91450" marR="91450" marT="45725" marB="45725"/>
                </a:tc>
                <a:tc>
                  <a:txBody>
                    <a:bodyPr/>
                    <a:lstStyle/>
                    <a:p>
                      <a:pPr marL="0" lvl="0" indent="0" algn="l" rtl="0">
                        <a:spcBef>
                          <a:spcPts val="0"/>
                        </a:spcBef>
                        <a:spcAft>
                          <a:spcPts val="0"/>
                        </a:spcAft>
                        <a:buClr>
                          <a:schemeClr val="dk1"/>
                        </a:buClr>
                        <a:buFont typeface="Arial"/>
                        <a:buNone/>
                      </a:pPr>
                      <a:r>
                        <a:rPr lang="en-IN" sz="1800"/>
                        <a:t>Mohtadi Ben Fraj</a:t>
                      </a:r>
                      <a:endParaRPr sz="1800"/>
                    </a:p>
                    <a:p>
                      <a:pPr marL="0" marR="0" lvl="0" indent="0" algn="l" rtl="0">
                        <a:spcBef>
                          <a:spcPts val="0"/>
                        </a:spcBef>
                        <a:spcAft>
                          <a:spcPts val="0"/>
                        </a:spcAft>
                        <a:buNone/>
                      </a:pPr>
                      <a:endParaRPr sz="1800"/>
                    </a:p>
                  </a:txBody>
                  <a:tcPr marL="91450" marR="91450" marT="45725" marB="45725"/>
                </a:tc>
                <a:extLst>
                  <a:ext uri="{0D108BD9-81ED-4DB2-BD59-A6C34878D82A}">
                    <a16:rowId xmlns:a16="http://schemas.microsoft.com/office/drawing/2014/main" val="10004"/>
                  </a:ext>
                </a:extLst>
              </a:tr>
            </a:tbl>
          </a:graphicData>
        </a:graphic>
      </p:graphicFrame>
      <p:pic>
        <p:nvPicPr>
          <p:cNvPr id="2" name="slide 14">
            <a:hlinkClick r:id="" action="ppaction://media"/>
            <a:extLst>
              <a:ext uri="{FF2B5EF4-FFF2-40B4-BE49-F238E27FC236}">
                <a16:creationId xmlns:a16="http://schemas.microsoft.com/office/drawing/2014/main" id="{C97B880F-8577-14BF-3B13-07EAD2EC7C1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337351" y="635635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463"/>
    </mc:Choice>
    <mc:Fallback>
      <p:transition spd="slow" advTm="74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46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E75AD-3819-5DBF-B9C3-8A0A738241A5}"/>
              </a:ext>
            </a:extLst>
          </p:cNvPr>
          <p:cNvSpPr>
            <a:spLocks noGrp="1"/>
          </p:cNvSpPr>
          <p:nvPr>
            <p:ph type="ctrTitle"/>
          </p:nvPr>
        </p:nvSpPr>
        <p:spPr>
          <a:xfrm>
            <a:off x="1503680" y="2776378"/>
            <a:ext cx="8930640" cy="1305243"/>
          </a:xfrm>
        </p:spPr>
        <p:txBody>
          <a:bodyPr/>
          <a:lstStyle/>
          <a:p>
            <a:r>
              <a:rPr lang="en-IN" dirty="0">
                <a:solidFill>
                  <a:srgbClr val="FF0000"/>
                </a:solidFill>
              </a:rPr>
              <a:t>THANK YOU</a:t>
            </a:r>
          </a:p>
        </p:txBody>
      </p:sp>
      <p:sp>
        <p:nvSpPr>
          <p:cNvPr id="4" name="Slide Number Placeholder 3">
            <a:extLst>
              <a:ext uri="{FF2B5EF4-FFF2-40B4-BE49-F238E27FC236}">
                <a16:creationId xmlns:a16="http://schemas.microsoft.com/office/drawing/2014/main" id="{C3F72314-812A-6B86-2777-C21661C7029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15</a:t>
            </a:fld>
            <a:endParaRPr lang="en-IN"/>
          </a:p>
        </p:txBody>
      </p:sp>
    </p:spTree>
    <p:extLst>
      <p:ext uri="{BB962C8B-B14F-4D97-AF65-F5344CB8AC3E}">
        <p14:creationId xmlns:p14="http://schemas.microsoft.com/office/powerpoint/2010/main" val="4149911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2"/>
          <p:cNvSpPr/>
          <p:nvPr/>
        </p:nvSpPr>
        <p:spPr>
          <a:xfrm>
            <a:off x="3048000" y="1581155"/>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9" name="Google Shape;89;p12"/>
          <p:cNvSpPr txBox="1"/>
          <p:nvPr/>
        </p:nvSpPr>
        <p:spPr>
          <a:xfrm>
            <a:off x="1143000" y="1905000"/>
            <a:ext cx="10393500" cy="4191000"/>
          </a:xfrm>
          <a:prstGeom prst="rect">
            <a:avLst/>
          </a:prstGeom>
          <a:noFill/>
          <a:ln>
            <a:noFill/>
          </a:ln>
        </p:spPr>
        <p:txBody>
          <a:bodyPr spcFirstLastPara="1" wrap="square" lIns="91425" tIns="45700" rIns="91425" bIns="45700" anchor="t" anchorCtr="0">
            <a:noAutofit/>
          </a:bodyPr>
          <a:lstStyle/>
          <a:p>
            <a:pPr marL="457200" marR="0" lvl="0" indent="0" algn="just" rtl="0">
              <a:spcBef>
                <a:spcPts val="0"/>
              </a:spcBef>
              <a:spcAft>
                <a:spcPts val="0"/>
              </a:spcAft>
              <a:buNone/>
            </a:pPr>
            <a:endParaRPr sz="2400" dirty="0">
              <a:solidFill>
                <a:srgbClr val="0066FF"/>
              </a:solidFill>
              <a:latin typeface="Trebuchet MS"/>
              <a:ea typeface="Trebuchet MS"/>
              <a:cs typeface="Trebuchet MS"/>
              <a:sym typeface="Trebuchet MS"/>
            </a:endParaRPr>
          </a:p>
          <a:p>
            <a:pPr marL="457200" marR="0" lvl="0" indent="-368300" algn="just" rtl="0">
              <a:lnSpc>
                <a:spcPct val="150000"/>
              </a:lnSpc>
              <a:spcBef>
                <a:spcPts val="0"/>
              </a:spcBef>
              <a:spcAft>
                <a:spcPts val="0"/>
              </a:spcAft>
              <a:buClr>
                <a:srgbClr val="0033CC"/>
              </a:buClr>
              <a:buSzPts val="2200"/>
              <a:buChar char="●"/>
            </a:pPr>
            <a:r>
              <a:rPr lang="en-IN" sz="2200" dirty="0">
                <a:solidFill>
                  <a:srgbClr val="0033CC"/>
                </a:solidFill>
                <a:highlight>
                  <a:schemeClr val="lt1"/>
                </a:highlight>
              </a:rPr>
              <a:t>Amazon Recommendation with Social Network Analysis based on co-purchase data: this method works well for all sorts of item groups in the dataset </a:t>
            </a:r>
            <a:r>
              <a:rPr lang="en-IN" sz="2200" dirty="0" err="1">
                <a:solidFill>
                  <a:srgbClr val="0033CC"/>
                </a:solidFill>
                <a:highlight>
                  <a:schemeClr val="lt1"/>
                </a:highlight>
              </a:rPr>
              <a:t>eg.</a:t>
            </a:r>
            <a:r>
              <a:rPr lang="en-IN" sz="2200" dirty="0">
                <a:solidFill>
                  <a:srgbClr val="0033CC"/>
                </a:solidFill>
                <a:highlight>
                  <a:schemeClr val="lt1"/>
                </a:highlight>
              </a:rPr>
              <a:t> Books, DVDs, Music CDs, etc</a:t>
            </a:r>
            <a:endParaRPr sz="2200" dirty="0">
              <a:solidFill>
                <a:srgbClr val="0033CC"/>
              </a:solidFill>
              <a:highlight>
                <a:schemeClr val="lt1"/>
              </a:highlight>
            </a:endParaRPr>
          </a:p>
          <a:p>
            <a:pPr marL="457200" marR="0" lvl="0" indent="-368300" algn="just" rtl="0">
              <a:lnSpc>
                <a:spcPct val="150000"/>
              </a:lnSpc>
              <a:spcBef>
                <a:spcPts val="0"/>
              </a:spcBef>
              <a:spcAft>
                <a:spcPts val="0"/>
              </a:spcAft>
              <a:buClr>
                <a:srgbClr val="0033CC"/>
              </a:buClr>
              <a:buSzPts val="2200"/>
              <a:buChar char="●"/>
            </a:pPr>
            <a:r>
              <a:rPr lang="en-IN" sz="2200" dirty="0">
                <a:solidFill>
                  <a:srgbClr val="0033CC"/>
                </a:solidFill>
                <a:highlight>
                  <a:schemeClr val="lt1"/>
                </a:highlight>
              </a:rPr>
              <a:t>The advantage of this approach is that the graph needs to be built only once. After that, it’s very easy to add products to it by just adding the node and edges to other products. Also the search algorithm is the online feature and is fast in returning recommendations.</a:t>
            </a:r>
            <a:endParaRPr sz="2200" dirty="0">
              <a:solidFill>
                <a:srgbClr val="0033CC"/>
              </a:solidFill>
              <a:highlight>
                <a:schemeClr val="lt1"/>
              </a:highlight>
            </a:endParaRPr>
          </a:p>
        </p:txBody>
      </p:sp>
      <p:sp>
        <p:nvSpPr>
          <p:cNvPr id="90" name="Google Shape;90;p12"/>
          <p:cNvSpPr txBox="1"/>
          <p:nvPr/>
        </p:nvSpPr>
        <p:spPr>
          <a:xfrm>
            <a:off x="4191000" y="1143002"/>
            <a:ext cx="6477000" cy="461665"/>
          </a:xfrm>
          <a:prstGeom prst="rect">
            <a:avLst/>
          </a:prstGeom>
          <a:noFill/>
          <a:ln>
            <a:noFill/>
          </a:ln>
        </p:spPr>
        <p:txBody>
          <a:bodyPr spcFirstLastPara="1" wrap="square" lIns="91425" tIns="45700" rIns="91425" bIns="45700" anchor="t" anchorCtr="0">
            <a:spAutoFit/>
          </a:bodyPr>
          <a:lstStyle/>
          <a:p>
            <a:pPr marL="342891" marR="0" lvl="0" indent="-342891" algn="r" rtl="0">
              <a:spcBef>
                <a:spcPts val="0"/>
              </a:spcBef>
              <a:spcAft>
                <a:spcPts val="0"/>
              </a:spcAft>
              <a:buNone/>
            </a:pPr>
            <a:r>
              <a:rPr lang="en-IN" sz="2400">
                <a:solidFill>
                  <a:srgbClr val="FF0000"/>
                </a:solidFill>
                <a:latin typeface="Trebuchet MS"/>
                <a:ea typeface="Trebuchet MS"/>
                <a:cs typeface="Trebuchet MS"/>
                <a:sym typeface="Trebuchet MS"/>
              </a:rPr>
              <a:t>Topic and its uniqueness </a:t>
            </a:r>
            <a:endParaRPr sz="2400">
              <a:solidFill>
                <a:srgbClr val="FF0000"/>
              </a:solidFill>
              <a:latin typeface="Trebuchet MS"/>
              <a:ea typeface="Trebuchet MS"/>
              <a:cs typeface="Trebuchet MS"/>
              <a:sym typeface="Trebuchet MS"/>
            </a:endParaRPr>
          </a:p>
        </p:txBody>
      </p:sp>
      <p:sp>
        <p:nvSpPr>
          <p:cNvPr id="91" name="Google Shape;91;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IN"/>
              <a:t>19CS345 Course Project </a:t>
            </a:r>
            <a:endParaRPr/>
          </a:p>
        </p:txBody>
      </p:sp>
      <p:sp>
        <p:nvSpPr>
          <p:cNvPr id="92" name="Google Shape;92;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2</a:t>
            </a:fld>
            <a:endParaRPr/>
          </a:p>
        </p:txBody>
      </p:sp>
      <p:pic>
        <p:nvPicPr>
          <p:cNvPr id="2" name="slide 2">
            <a:hlinkClick r:id="" action="ppaction://media"/>
            <a:extLst>
              <a:ext uri="{FF2B5EF4-FFF2-40B4-BE49-F238E27FC236}">
                <a16:creationId xmlns:a16="http://schemas.microsoft.com/office/drawing/2014/main" id="{2CEDD48B-5D2D-0E4E-B158-F0E3EB37321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42240" y="6315075"/>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9661"/>
    </mc:Choice>
    <mc:Fallback>
      <p:transition spd="slow" advTm="296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66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3"/>
          <p:cNvSpPr/>
          <p:nvPr/>
        </p:nvSpPr>
        <p:spPr>
          <a:xfrm>
            <a:off x="3048000" y="1581155"/>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 name="Google Shape;99;p13"/>
          <p:cNvSpPr txBox="1"/>
          <p:nvPr/>
        </p:nvSpPr>
        <p:spPr>
          <a:xfrm>
            <a:off x="1219200" y="1828800"/>
            <a:ext cx="10353600" cy="4892700"/>
          </a:xfrm>
          <a:prstGeom prst="rect">
            <a:avLst/>
          </a:prstGeom>
          <a:noFill/>
          <a:ln>
            <a:noFill/>
          </a:ln>
        </p:spPr>
        <p:txBody>
          <a:bodyPr spcFirstLastPara="1" wrap="square" lIns="91425" tIns="45700" rIns="91425" bIns="45700" anchor="t" anchorCtr="0">
            <a:noAutofit/>
          </a:bodyPr>
          <a:lstStyle/>
          <a:p>
            <a:pPr marL="0" marR="0" lvl="0" indent="0" algn="just" rtl="0">
              <a:lnSpc>
                <a:spcPct val="150000"/>
              </a:lnSpc>
              <a:spcBef>
                <a:spcPts val="480"/>
              </a:spcBef>
              <a:spcAft>
                <a:spcPts val="0"/>
              </a:spcAft>
              <a:buNone/>
            </a:pPr>
            <a:r>
              <a:rPr lang="en-IN" sz="2200" dirty="0">
                <a:solidFill>
                  <a:srgbClr val="0033CC"/>
                </a:solidFill>
                <a:latin typeface="Trebuchet MS"/>
                <a:ea typeface="Trebuchet MS"/>
                <a:cs typeface="Trebuchet MS"/>
                <a:sym typeface="Trebuchet MS"/>
              </a:rPr>
              <a:t>The dataset contains product metadata and review information for about 548,552 different products. For each product the following information is available:</a:t>
            </a:r>
            <a:endParaRPr sz="2200" dirty="0">
              <a:solidFill>
                <a:srgbClr val="0033CC"/>
              </a:solidFill>
              <a:latin typeface="Trebuchet MS"/>
              <a:ea typeface="Trebuchet MS"/>
              <a:cs typeface="Trebuchet MS"/>
              <a:sym typeface="Trebuchet MS"/>
            </a:endParaRPr>
          </a:p>
          <a:p>
            <a:pPr marL="457200" marR="0" lvl="0" indent="-368300" algn="just" rtl="0">
              <a:lnSpc>
                <a:spcPct val="150000"/>
              </a:lnSpc>
              <a:spcBef>
                <a:spcPts val="480"/>
              </a:spcBef>
              <a:spcAft>
                <a:spcPts val="0"/>
              </a:spcAft>
              <a:buClr>
                <a:srgbClr val="0033CC"/>
              </a:buClr>
              <a:buSzPts val="2200"/>
              <a:buFont typeface="Trebuchet MS"/>
              <a:buChar char="●"/>
            </a:pPr>
            <a:r>
              <a:rPr lang="en-IN" sz="2200" dirty="0">
                <a:solidFill>
                  <a:srgbClr val="0033CC"/>
                </a:solidFill>
                <a:latin typeface="Trebuchet MS"/>
                <a:ea typeface="Trebuchet MS"/>
                <a:cs typeface="Trebuchet MS"/>
                <a:sym typeface="Trebuchet MS"/>
              </a:rPr>
              <a:t>Product ID: numeric values (0,1,2….,548,551)</a:t>
            </a:r>
            <a:endParaRPr sz="2200" dirty="0">
              <a:solidFill>
                <a:srgbClr val="0033CC"/>
              </a:solidFill>
              <a:latin typeface="Trebuchet MS"/>
              <a:ea typeface="Trebuchet MS"/>
              <a:cs typeface="Trebuchet MS"/>
              <a:sym typeface="Trebuchet MS"/>
            </a:endParaRPr>
          </a:p>
          <a:p>
            <a:pPr marL="457200" marR="0" lvl="0" indent="-368300" algn="just" rtl="0">
              <a:lnSpc>
                <a:spcPct val="150000"/>
              </a:lnSpc>
              <a:spcBef>
                <a:spcPts val="0"/>
              </a:spcBef>
              <a:spcAft>
                <a:spcPts val="0"/>
              </a:spcAft>
              <a:buClr>
                <a:srgbClr val="0033CC"/>
              </a:buClr>
              <a:buSzPts val="2200"/>
              <a:buFont typeface="Trebuchet MS"/>
              <a:buChar char="●"/>
            </a:pPr>
            <a:r>
              <a:rPr lang="en-IN" sz="2200" dirty="0">
                <a:solidFill>
                  <a:srgbClr val="0033CC"/>
                </a:solidFill>
                <a:latin typeface="Trebuchet MS"/>
                <a:ea typeface="Trebuchet MS"/>
                <a:cs typeface="Trebuchet MS"/>
                <a:sym typeface="Trebuchet MS"/>
              </a:rPr>
              <a:t>ASIN: Stands for Amazon Standard Identification Number is a 10-character alphanumeric UID assigned by Amazon for the identification of product.</a:t>
            </a:r>
            <a:endParaRPr sz="2200" dirty="0">
              <a:solidFill>
                <a:srgbClr val="0033CC"/>
              </a:solidFill>
              <a:latin typeface="Trebuchet MS"/>
              <a:ea typeface="Trebuchet MS"/>
              <a:cs typeface="Trebuchet MS"/>
              <a:sym typeface="Trebuchet MS"/>
            </a:endParaRPr>
          </a:p>
          <a:p>
            <a:pPr marL="457200" marR="0" lvl="0" indent="-368300" algn="just" rtl="0">
              <a:lnSpc>
                <a:spcPct val="150000"/>
              </a:lnSpc>
              <a:spcBef>
                <a:spcPts val="0"/>
              </a:spcBef>
              <a:spcAft>
                <a:spcPts val="0"/>
              </a:spcAft>
              <a:buClr>
                <a:srgbClr val="0033CC"/>
              </a:buClr>
              <a:buSzPts val="2200"/>
              <a:buFont typeface="Trebuchet MS"/>
              <a:buChar char="●"/>
            </a:pPr>
            <a:r>
              <a:rPr lang="en-IN" sz="2200" dirty="0">
                <a:solidFill>
                  <a:srgbClr val="0033CC"/>
                </a:solidFill>
                <a:latin typeface="Trebuchet MS"/>
                <a:ea typeface="Trebuchet MS"/>
                <a:cs typeface="Trebuchet MS"/>
                <a:sym typeface="Trebuchet MS"/>
              </a:rPr>
              <a:t>Title: Name of the Product.</a:t>
            </a:r>
            <a:endParaRPr sz="2200" dirty="0">
              <a:solidFill>
                <a:srgbClr val="0033CC"/>
              </a:solidFill>
              <a:latin typeface="Trebuchet MS"/>
              <a:ea typeface="Trebuchet MS"/>
              <a:cs typeface="Trebuchet MS"/>
              <a:sym typeface="Trebuchet MS"/>
            </a:endParaRPr>
          </a:p>
          <a:p>
            <a:pPr marL="457200" marR="0" lvl="0" indent="-368300" algn="just" rtl="0">
              <a:lnSpc>
                <a:spcPct val="150000"/>
              </a:lnSpc>
              <a:spcBef>
                <a:spcPts val="0"/>
              </a:spcBef>
              <a:spcAft>
                <a:spcPts val="0"/>
              </a:spcAft>
              <a:buClr>
                <a:srgbClr val="0033CC"/>
              </a:buClr>
              <a:buSzPts val="2200"/>
              <a:buFont typeface="Trebuchet MS"/>
              <a:buChar char="●"/>
            </a:pPr>
            <a:r>
              <a:rPr lang="en-IN" sz="2200" dirty="0">
                <a:solidFill>
                  <a:srgbClr val="0033CC"/>
                </a:solidFill>
                <a:latin typeface="Trebuchet MS"/>
                <a:ea typeface="Trebuchet MS"/>
                <a:cs typeface="Trebuchet MS"/>
                <a:sym typeface="Trebuchet MS"/>
              </a:rPr>
              <a:t>Group: Product type, could be books, music CDs, DVDs and VHS video tapes.</a:t>
            </a:r>
            <a:endParaRPr sz="2200" dirty="0">
              <a:solidFill>
                <a:srgbClr val="0033CC"/>
              </a:solidFill>
              <a:latin typeface="Trebuchet MS"/>
              <a:ea typeface="Trebuchet MS"/>
              <a:cs typeface="Trebuchet MS"/>
              <a:sym typeface="Trebuchet MS"/>
            </a:endParaRPr>
          </a:p>
          <a:p>
            <a:pPr marL="457200" marR="0" lvl="0" indent="0" algn="just" rtl="0">
              <a:lnSpc>
                <a:spcPct val="150000"/>
              </a:lnSpc>
              <a:spcBef>
                <a:spcPts val="480"/>
              </a:spcBef>
              <a:spcAft>
                <a:spcPts val="0"/>
              </a:spcAft>
              <a:buNone/>
            </a:pPr>
            <a:endParaRPr sz="2000" dirty="0">
              <a:solidFill>
                <a:srgbClr val="0033CC"/>
              </a:solidFill>
              <a:latin typeface="Trebuchet MS"/>
              <a:ea typeface="Trebuchet MS"/>
              <a:cs typeface="Trebuchet MS"/>
              <a:sym typeface="Trebuchet MS"/>
            </a:endParaRPr>
          </a:p>
          <a:p>
            <a:pPr marL="685791" marR="0" lvl="0" indent="-190500" algn="just" rtl="0">
              <a:spcBef>
                <a:spcPts val="480"/>
              </a:spcBef>
              <a:spcAft>
                <a:spcPts val="0"/>
              </a:spcAft>
              <a:buClr>
                <a:schemeClr val="dk1"/>
              </a:buClr>
              <a:buSzPts val="2400"/>
              <a:buFont typeface="Arial"/>
              <a:buNone/>
            </a:pPr>
            <a:endParaRPr sz="2400" dirty="0">
              <a:solidFill>
                <a:srgbClr val="0033CC"/>
              </a:solidFill>
              <a:latin typeface="Trebuchet MS"/>
              <a:ea typeface="Trebuchet MS"/>
              <a:cs typeface="Trebuchet MS"/>
              <a:sym typeface="Trebuchet MS"/>
            </a:endParaRPr>
          </a:p>
        </p:txBody>
      </p:sp>
      <p:sp>
        <p:nvSpPr>
          <p:cNvPr id="100" name="Google Shape;100;p13"/>
          <p:cNvSpPr txBox="1"/>
          <p:nvPr/>
        </p:nvSpPr>
        <p:spPr>
          <a:xfrm>
            <a:off x="2895600" y="990600"/>
            <a:ext cx="7848600" cy="461665"/>
          </a:xfrm>
          <a:prstGeom prst="rect">
            <a:avLst/>
          </a:prstGeom>
          <a:noFill/>
          <a:ln>
            <a:noFill/>
          </a:ln>
        </p:spPr>
        <p:txBody>
          <a:bodyPr spcFirstLastPara="1" wrap="square" lIns="91425" tIns="45700" rIns="91425" bIns="45700" anchor="t" anchorCtr="0">
            <a:spAutoFit/>
          </a:bodyPr>
          <a:lstStyle/>
          <a:p>
            <a:pPr marL="342891" marR="0" lvl="0" indent="-342891" algn="r" rtl="0">
              <a:spcBef>
                <a:spcPts val="0"/>
              </a:spcBef>
              <a:spcAft>
                <a:spcPts val="0"/>
              </a:spcAft>
              <a:buNone/>
            </a:pPr>
            <a:r>
              <a:rPr lang="en-IN" sz="2400">
                <a:solidFill>
                  <a:srgbClr val="FF0000"/>
                </a:solidFill>
                <a:latin typeface="Trebuchet MS"/>
                <a:ea typeface="Trebuchet MS"/>
                <a:cs typeface="Trebuchet MS"/>
                <a:sym typeface="Trebuchet MS"/>
              </a:rPr>
              <a:t>Dataset </a:t>
            </a:r>
            <a:endParaRPr sz="2400">
              <a:solidFill>
                <a:srgbClr val="FF0000"/>
              </a:solidFill>
              <a:latin typeface="Trebuchet MS"/>
              <a:ea typeface="Trebuchet MS"/>
              <a:cs typeface="Trebuchet MS"/>
              <a:sym typeface="Trebuchet MS"/>
            </a:endParaRPr>
          </a:p>
        </p:txBody>
      </p:sp>
      <p:sp>
        <p:nvSpPr>
          <p:cNvPr id="101" name="Google Shape;101;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IN"/>
              <a:t>19CS345 Course Project </a:t>
            </a:r>
            <a:endParaRPr/>
          </a:p>
        </p:txBody>
      </p:sp>
      <p:sp>
        <p:nvSpPr>
          <p:cNvPr id="102" name="Google Shape;102;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3</a:t>
            </a:fld>
            <a:endParaRPr/>
          </a:p>
        </p:txBody>
      </p:sp>
      <p:pic>
        <p:nvPicPr>
          <p:cNvPr id="2" name="slide 3">
            <a:hlinkClick r:id="" action="ppaction://media"/>
            <a:extLst>
              <a:ext uri="{FF2B5EF4-FFF2-40B4-BE49-F238E27FC236}">
                <a16:creationId xmlns:a16="http://schemas.microsoft.com/office/drawing/2014/main" id="{BBC95CFC-A07D-E450-C8E1-F60078FF4FC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45440" y="6315075"/>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5900"/>
    </mc:Choice>
    <mc:Fallback>
      <p:transition spd="slow" advTm="259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9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4"/>
          <p:cNvSpPr/>
          <p:nvPr/>
        </p:nvSpPr>
        <p:spPr>
          <a:xfrm>
            <a:off x="3048000" y="1581155"/>
            <a:ext cx="7620000" cy="36600"/>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 name="Google Shape;109;p14"/>
          <p:cNvSpPr txBox="1"/>
          <p:nvPr/>
        </p:nvSpPr>
        <p:spPr>
          <a:xfrm>
            <a:off x="1219200" y="1828800"/>
            <a:ext cx="10353600" cy="4892700"/>
          </a:xfrm>
          <a:prstGeom prst="rect">
            <a:avLst/>
          </a:prstGeom>
          <a:noFill/>
          <a:ln>
            <a:noFill/>
          </a:ln>
        </p:spPr>
        <p:txBody>
          <a:bodyPr spcFirstLastPara="1" wrap="square" lIns="91425" tIns="45700" rIns="91425" bIns="45700" anchor="t" anchorCtr="0">
            <a:noAutofit/>
          </a:bodyPr>
          <a:lstStyle/>
          <a:p>
            <a:pPr marL="914400" lvl="0" indent="-368300" algn="just" rtl="0">
              <a:lnSpc>
                <a:spcPct val="150000"/>
              </a:lnSpc>
              <a:spcBef>
                <a:spcPts val="480"/>
              </a:spcBef>
              <a:spcAft>
                <a:spcPts val="0"/>
              </a:spcAft>
              <a:buClr>
                <a:srgbClr val="0033CC"/>
              </a:buClr>
              <a:buSzPts val="2200"/>
              <a:buFont typeface="Trebuchet MS"/>
              <a:buChar char="●"/>
            </a:pPr>
            <a:r>
              <a:rPr lang="en-IN" sz="2200">
                <a:solidFill>
                  <a:srgbClr val="0033CC"/>
                </a:solidFill>
                <a:latin typeface="Trebuchet MS"/>
                <a:ea typeface="Trebuchet MS"/>
                <a:cs typeface="Trebuchet MS"/>
                <a:sym typeface="Trebuchet MS"/>
              </a:rPr>
              <a:t>SalesRank: Representation of the sales of that product compared to the others in its category.</a:t>
            </a:r>
            <a:endParaRPr sz="2200">
              <a:solidFill>
                <a:srgbClr val="0033CC"/>
              </a:solidFill>
              <a:latin typeface="Trebuchet MS"/>
              <a:ea typeface="Trebuchet MS"/>
              <a:cs typeface="Trebuchet MS"/>
              <a:sym typeface="Trebuchet MS"/>
            </a:endParaRPr>
          </a:p>
          <a:p>
            <a:pPr marL="914400" lvl="0" indent="-368300" algn="just" rtl="0">
              <a:lnSpc>
                <a:spcPct val="150000"/>
              </a:lnSpc>
              <a:spcBef>
                <a:spcPts val="0"/>
              </a:spcBef>
              <a:spcAft>
                <a:spcPts val="0"/>
              </a:spcAft>
              <a:buClr>
                <a:srgbClr val="0033CC"/>
              </a:buClr>
              <a:buSzPts val="2200"/>
              <a:buFont typeface="Trebuchet MS"/>
              <a:buChar char="●"/>
            </a:pPr>
            <a:r>
              <a:rPr lang="en-IN" sz="2200">
                <a:solidFill>
                  <a:srgbClr val="0033CC"/>
                </a:solidFill>
                <a:latin typeface="Trebuchet MS"/>
                <a:ea typeface="Trebuchet MS"/>
                <a:cs typeface="Trebuchet MS"/>
                <a:sym typeface="Trebuchet MS"/>
              </a:rPr>
              <a:t>Similar: ASINs of co-purchased products i.e., people who buy A also buy </a:t>
            </a:r>
            <a:r>
              <a:rPr lang="en-IN" sz="2000">
                <a:solidFill>
                  <a:srgbClr val="0033CC"/>
                </a:solidFill>
                <a:latin typeface="Trebuchet MS"/>
                <a:ea typeface="Trebuchet MS"/>
                <a:cs typeface="Trebuchet MS"/>
                <a:sym typeface="Trebuchet MS"/>
              </a:rPr>
              <a:t>.</a:t>
            </a:r>
            <a:endParaRPr sz="2400">
              <a:solidFill>
                <a:srgbClr val="0033CC"/>
              </a:solidFill>
              <a:latin typeface="Trebuchet MS"/>
              <a:ea typeface="Trebuchet MS"/>
              <a:cs typeface="Trebuchet MS"/>
              <a:sym typeface="Trebuchet MS"/>
            </a:endParaRPr>
          </a:p>
          <a:p>
            <a:pPr marL="914400" lvl="0" indent="-368300" algn="just" rtl="0">
              <a:lnSpc>
                <a:spcPct val="150000"/>
              </a:lnSpc>
              <a:spcBef>
                <a:spcPts val="0"/>
              </a:spcBef>
              <a:spcAft>
                <a:spcPts val="0"/>
              </a:spcAft>
              <a:buClr>
                <a:srgbClr val="0033CC"/>
              </a:buClr>
              <a:buSzPts val="2200"/>
              <a:buFont typeface="Trebuchet MS"/>
              <a:buChar char="●"/>
            </a:pPr>
            <a:r>
              <a:rPr lang="en-IN" sz="2200">
                <a:solidFill>
                  <a:srgbClr val="0033CC"/>
                </a:solidFill>
                <a:latin typeface="Trebuchet MS"/>
                <a:ea typeface="Trebuchet MS"/>
                <a:cs typeface="Trebuchet MS"/>
                <a:sym typeface="Trebuchet MS"/>
              </a:rPr>
              <a:t>Categories: Gives the specification of the product’s category hierarchy, e.g., genre etc. (separated by |, category id in [ ]).</a:t>
            </a:r>
            <a:endParaRPr sz="2200">
              <a:solidFill>
                <a:srgbClr val="0033CC"/>
              </a:solidFill>
              <a:latin typeface="Trebuchet MS"/>
              <a:ea typeface="Trebuchet MS"/>
              <a:cs typeface="Trebuchet MS"/>
              <a:sym typeface="Trebuchet MS"/>
            </a:endParaRPr>
          </a:p>
          <a:p>
            <a:pPr marL="914400" lvl="0" indent="-368300" algn="just" rtl="0">
              <a:lnSpc>
                <a:spcPct val="150000"/>
              </a:lnSpc>
              <a:spcBef>
                <a:spcPts val="0"/>
              </a:spcBef>
              <a:spcAft>
                <a:spcPts val="0"/>
              </a:spcAft>
              <a:buClr>
                <a:srgbClr val="0033CC"/>
              </a:buClr>
              <a:buSzPts val="2200"/>
              <a:buFont typeface="Trebuchet MS"/>
              <a:buChar char="●"/>
            </a:pPr>
            <a:r>
              <a:rPr lang="en-IN" sz="2200">
                <a:solidFill>
                  <a:srgbClr val="0033CC"/>
                </a:solidFill>
                <a:latin typeface="Trebuchet MS"/>
                <a:ea typeface="Trebuchet MS"/>
                <a:cs typeface="Trebuchet MS"/>
                <a:sym typeface="Trebuchet MS"/>
              </a:rPr>
              <a:t>Reviews: Product’s review information will have Total Number of Reviews,Average Rating and individual customer review with time, user id, rating, total number of votes on the review and the number of people who found the review helpful.</a:t>
            </a:r>
            <a:endParaRPr sz="2200">
              <a:solidFill>
                <a:srgbClr val="0033CC"/>
              </a:solidFill>
              <a:latin typeface="Trebuchet MS"/>
              <a:ea typeface="Trebuchet MS"/>
              <a:cs typeface="Trebuchet MS"/>
              <a:sym typeface="Trebuchet MS"/>
            </a:endParaRPr>
          </a:p>
          <a:p>
            <a:pPr marL="685791" lvl="0" indent="-190500" algn="just" rtl="0">
              <a:spcBef>
                <a:spcPts val="480"/>
              </a:spcBef>
              <a:spcAft>
                <a:spcPts val="0"/>
              </a:spcAft>
              <a:buClr>
                <a:schemeClr val="dk1"/>
              </a:buClr>
              <a:buSzPts val="2400"/>
              <a:buFont typeface="Arial"/>
              <a:buNone/>
            </a:pPr>
            <a:endParaRPr sz="2400">
              <a:solidFill>
                <a:srgbClr val="0033CC"/>
              </a:solidFill>
              <a:latin typeface="Trebuchet MS"/>
              <a:ea typeface="Trebuchet MS"/>
              <a:cs typeface="Trebuchet MS"/>
              <a:sym typeface="Trebuchet MS"/>
            </a:endParaRPr>
          </a:p>
          <a:p>
            <a:pPr marL="685791" marR="0" lvl="0" indent="-190500" algn="just" rtl="0">
              <a:spcBef>
                <a:spcPts val="480"/>
              </a:spcBef>
              <a:spcAft>
                <a:spcPts val="0"/>
              </a:spcAft>
              <a:buClr>
                <a:schemeClr val="dk1"/>
              </a:buClr>
              <a:buSzPts val="2400"/>
              <a:buFont typeface="Arial"/>
              <a:buNone/>
            </a:pPr>
            <a:endParaRPr sz="2400">
              <a:solidFill>
                <a:srgbClr val="0033CC"/>
              </a:solidFill>
              <a:latin typeface="Trebuchet MS"/>
              <a:ea typeface="Trebuchet MS"/>
              <a:cs typeface="Trebuchet MS"/>
              <a:sym typeface="Trebuchet MS"/>
            </a:endParaRPr>
          </a:p>
        </p:txBody>
      </p:sp>
      <p:sp>
        <p:nvSpPr>
          <p:cNvPr id="110" name="Google Shape;110;p14"/>
          <p:cNvSpPr txBox="1"/>
          <p:nvPr/>
        </p:nvSpPr>
        <p:spPr>
          <a:xfrm>
            <a:off x="2895600" y="990600"/>
            <a:ext cx="7848600" cy="461700"/>
          </a:xfrm>
          <a:prstGeom prst="rect">
            <a:avLst/>
          </a:prstGeom>
          <a:noFill/>
          <a:ln>
            <a:noFill/>
          </a:ln>
        </p:spPr>
        <p:txBody>
          <a:bodyPr spcFirstLastPara="1" wrap="square" lIns="91425" tIns="45700" rIns="91425" bIns="45700" anchor="t" anchorCtr="0">
            <a:spAutoFit/>
          </a:bodyPr>
          <a:lstStyle/>
          <a:p>
            <a:pPr marL="342891" marR="0" lvl="0" indent="-342891" algn="r" rtl="0">
              <a:spcBef>
                <a:spcPts val="0"/>
              </a:spcBef>
              <a:spcAft>
                <a:spcPts val="0"/>
              </a:spcAft>
              <a:buNone/>
            </a:pPr>
            <a:r>
              <a:rPr lang="en-IN" sz="2400">
                <a:solidFill>
                  <a:srgbClr val="FF0000"/>
                </a:solidFill>
                <a:latin typeface="Trebuchet MS"/>
                <a:ea typeface="Trebuchet MS"/>
                <a:cs typeface="Trebuchet MS"/>
                <a:sym typeface="Trebuchet MS"/>
              </a:rPr>
              <a:t>Dataset </a:t>
            </a:r>
            <a:endParaRPr sz="2400">
              <a:solidFill>
                <a:srgbClr val="FF0000"/>
              </a:solidFill>
              <a:latin typeface="Trebuchet MS"/>
              <a:ea typeface="Trebuchet MS"/>
              <a:cs typeface="Trebuchet MS"/>
              <a:sym typeface="Trebuchet MS"/>
            </a:endParaRPr>
          </a:p>
        </p:txBody>
      </p:sp>
      <p:sp>
        <p:nvSpPr>
          <p:cNvPr id="111" name="Google Shape;111;p14"/>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IN"/>
              <a:t>19CS345 Course Project </a:t>
            </a:r>
            <a:endParaRPr/>
          </a:p>
        </p:txBody>
      </p:sp>
      <p:sp>
        <p:nvSpPr>
          <p:cNvPr id="112" name="Google Shape;112;p14"/>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4</a:t>
            </a:fld>
            <a:endParaRPr/>
          </a:p>
        </p:txBody>
      </p:sp>
      <p:pic>
        <p:nvPicPr>
          <p:cNvPr id="2" name="slide 4">
            <a:hlinkClick r:id="" action="ppaction://media"/>
            <a:extLst>
              <a:ext uri="{FF2B5EF4-FFF2-40B4-BE49-F238E27FC236}">
                <a16:creationId xmlns:a16="http://schemas.microsoft.com/office/drawing/2014/main" id="{CD89C91C-872F-79C5-A48D-BDED5140A58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73760" y="631505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534"/>
    </mc:Choice>
    <mc:Fallback>
      <p:transition spd="slow" advTm="215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5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5"/>
          <p:cNvSpPr/>
          <p:nvPr/>
        </p:nvSpPr>
        <p:spPr>
          <a:xfrm>
            <a:off x="3009900" y="1318105"/>
            <a:ext cx="7620000" cy="36600"/>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 name="Google Shape;119;p15"/>
          <p:cNvSpPr txBox="1"/>
          <p:nvPr/>
        </p:nvSpPr>
        <p:spPr>
          <a:xfrm>
            <a:off x="2895600" y="676407"/>
            <a:ext cx="7848600" cy="461700"/>
          </a:xfrm>
          <a:prstGeom prst="rect">
            <a:avLst/>
          </a:prstGeom>
          <a:noFill/>
          <a:ln>
            <a:noFill/>
          </a:ln>
        </p:spPr>
        <p:txBody>
          <a:bodyPr spcFirstLastPara="1" wrap="square" lIns="91425" tIns="45700" rIns="91425" bIns="45700" anchor="t" anchorCtr="0">
            <a:spAutoFit/>
          </a:bodyPr>
          <a:lstStyle/>
          <a:p>
            <a:pPr marL="342891" marR="0" lvl="0" indent="-342891" algn="r" rtl="0">
              <a:spcBef>
                <a:spcPts val="0"/>
              </a:spcBef>
              <a:spcAft>
                <a:spcPts val="0"/>
              </a:spcAft>
              <a:buNone/>
            </a:pPr>
            <a:r>
              <a:rPr lang="en-IN" sz="2400">
                <a:solidFill>
                  <a:srgbClr val="FF0000"/>
                </a:solidFill>
                <a:latin typeface="Trebuchet MS"/>
                <a:ea typeface="Trebuchet MS"/>
                <a:cs typeface="Trebuchet MS"/>
                <a:sym typeface="Trebuchet MS"/>
              </a:rPr>
              <a:t>Overall design or approach in a free hand diagram  </a:t>
            </a:r>
            <a:endParaRPr sz="2400">
              <a:solidFill>
                <a:srgbClr val="FF0000"/>
              </a:solidFill>
              <a:latin typeface="Trebuchet MS"/>
              <a:ea typeface="Trebuchet MS"/>
              <a:cs typeface="Trebuchet MS"/>
              <a:sym typeface="Trebuchet MS"/>
            </a:endParaRPr>
          </a:p>
        </p:txBody>
      </p:sp>
      <p:sp>
        <p:nvSpPr>
          <p:cNvPr id="120" name="Google Shape;120;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IN"/>
              <a:t>19CS345 Course Project </a:t>
            </a:r>
            <a:endParaRPr/>
          </a:p>
        </p:txBody>
      </p:sp>
      <p:sp>
        <p:nvSpPr>
          <p:cNvPr id="121" name="Google Shape;121;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5</a:t>
            </a:fld>
            <a:endParaRPr/>
          </a:p>
        </p:txBody>
      </p:sp>
      <p:sp>
        <p:nvSpPr>
          <p:cNvPr id="122" name="Google Shape;122;p15"/>
          <p:cNvSpPr txBox="1"/>
          <p:nvPr/>
        </p:nvSpPr>
        <p:spPr>
          <a:xfrm>
            <a:off x="1219200" y="1828800"/>
            <a:ext cx="9829800" cy="4211931"/>
          </a:xfrm>
          <a:prstGeom prst="rect">
            <a:avLst/>
          </a:prstGeom>
          <a:noFill/>
          <a:ln>
            <a:noFill/>
          </a:ln>
        </p:spPr>
        <p:txBody>
          <a:bodyPr spcFirstLastPara="1" wrap="square" lIns="91425" tIns="45700" rIns="91425" bIns="45700" anchor="t" anchorCtr="0">
            <a:noAutofit/>
          </a:bodyPr>
          <a:lstStyle/>
          <a:p>
            <a:pPr marL="685791" marR="0" lvl="0" indent="-342900" algn="just" rtl="0">
              <a:lnSpc>
                <a:spcPct val="150000"/>
              </a:lnSpc>
              <a:spcBef>
                <a:spcPts val="0"/>
              </a:spcBef>
              <a:spcAft>
                <a:spcPts val="0"/>
              </a:spcAft>
              <a:buClr>
                <a:srgbClr val="0033CC"/>
              </a:buClr>
              <a:buSzPts val="2400"/>
              <a:buFont typeface="Arial"/>
              <a:buChar char="•"/>
            </a:pPr>
            <a:r>
              <a:rPr lang="en-IN" sz="2400">
                <a:solidFill>
                  <a:srgbClr val="0033CC"/>
                </a:solidFill>
                <a:latin typeface="Trebuchet MS"/>
                <a:ea typeface="Trebuchet MS"/>
                <a:cs typeface="Trebuchet MS"/>
                <a:sym typeface="Trebuchet MS"/>
              </a:rPr>
              <a:t>Our Design consists of two parts:</a:t>
            </a:r>
            <a:endParaRPr sz="2400">
              <a:solidFill>
                <a:srgbClr val="0033CC"/>
              </a:solidFill>
              <a:latin typeface="Trebuchet MS"/>
              <a:ea typeface="Trebuchet MS"/>
              <a:cs typeface="Trebuchet MS"/>
              <a:sym typeface="Trebuchet MS"/>
            </a:endParaRPr>
          </a:p>
          <a:p>
            <a:pPr marL="1371600" marR="0" lvl="2" indent="-381000" algn="just" rtl="0">
              <a:lnSpc>
                <a:spcPct val="150000"/>
              </a:lnSpc>
              <a:spcBef>
                <a:spcPts val="0"/>
              </a:spcBef>
              <a:spcAft>
                <a:spcPts val="0"/>
              </a:spcAft>
              <a:buClr>
                <a:srgbClr val="0033CC"/>
              </a:buClr>
              <a:buSzPts val="2400"/>
              <a:buFont typeface="Trebuchet MS"/>
              <a:buChar char="■"/>
            </a:pPr>
            <a:r>
              <a:rPr lang="en-IN" sz="2400">
                <a:solidFill>
                  <a:srgbClr val="0033CC"/>
                </a:solidFill>
                <a:latin typeface="Trebuchet MS"/>
                <a:ea typeface="Trebuchet MS"/>
                <a:cs typeface="Trebuchet MS"/>
                <a:sym typeface="Trebuchet MS"/>
              </a:rPr>
              <a:t>Preprocessing</a:t>
            </a:r>
            <a:endParaRPr sz="2400">
              <a:solidFill>
                <a:srgbClr val="0033CC"/>
              </a:solidFill>
              <a:latin typeface="Trebuchet MS"/>
              <a:ea typeface="Trebuchet MS"/>
              <a:cs typeface="Trebuchet MS"/>
              <a:sym typeface="Trebuchet MS"/>
            </a:endParaRPr>
          </a:p>
          <a:p>
            <a:pPr marL="1371600" marR="0" lvl="2" indent="-381000" algn="just" rtl="0">
              <a:lnSpc>
                <a:spcPct val="150000"/>
              </a:lnSpc>
              <a:spcBef>
                <a:spcPts val="0"/>
              </a:spcBef>
              <a:spcAft>
                <a:spcPts val="0"/>
              </a:spcAft>
              <a:buClr>
                <a:srgbClr val="0033CC"/>
              </a:buClr>
              <a:buSzPts val="2400"/>
              <a:buFont typeface="Trebuchet MS"/>
              <a:buChar char="■"/>
            </a:pPr>
            <a:r>
              <a:rPr lang="en-IN" sz="2400">
                <a:solidFill>
                  <a:srgbClr val="0033CC"/>
                </a:solidFill>
                <a:latin typeface="Trebuchet MS"/>
                <a:ea typeface="Trebuchet MS"/>
                <a:cs typeface="Trebuchet MS"/>
                <a:sym typeface="Trebuchet MS"/>
              </a:rPr>
              <a:t>Recommendation</a:t>
            </a:r>
            <a:endParaRPr sz="2400">
              <a:solidFill>
                <a:srgbClr val="0033CC"/>
              </a:solidFill>
              <a:latin typeface="Trebuchet MS"/>
              <a:ea typeface="Trebuchet MS"/>
              <a:cs typeface="Trebuchet MS"/>
              <a:sym typeface="Trebuchet MS"/>
            </a:endParaRPr>
          </a:p>
          <a:p>
            <a:pPr marL="457200" marR="0" lvl="0" indent="0" algn="just" rtl="0">
              <a:lnSpc>
                <a:spcPct val="150000"/>
              </a:lnSpc>
              <a:spcBef>
                <a:spcPts val="0"/>
              </a:spcBef>
              <a:spcAft>
                <a:spcPts val="0"/>
              </a:spcAft>
              <a:buNone/>
            </a:pPr>
            <a:endParaRPr sz="2400">
              <a:solidFill>
                <a:srgbClr val="0033CC"/>
              </a:solidFill>
              <a:latin typeface="Trebuchet MS"/>
              <a:ea typeface="Trebuchet MS"/>
              <a:cs typeface="Trebuchet MS"/>
              <a:sym typeface="Trebuchet MS"/>
            </a:endParaRPr>
          </a:p>
          <a:p>
            <a:pPr marL="685791" marR="0" lvl="0" indent="-190500" algn="just" rtl="0">
              <a:spcBef>
                <a:spcPts val="480"/>
              </a:spcBef>
              <a:spcAft>
                <a:spcPts val="0"/>
              </a:spcAft>
              <a:buClr>
                <a:schemeClr val="dk1"/>
              </a:buClr>
              <a:buSzPts val="2400"/>
              <a:buFont typeface="Arial"/>
              <a:buNone/>
            </a:pPr>
            <a:endParaRPr sz="2400">
              <a:solidFill>
                <a:srgbClr val="0000FF"/>
              </a:solidFill>
              <a:latin typeface="Trebuchet MS"/>
              <a:ea typeface="Trebuchet MS"/>
              <a:cs typeface="Trebuchet MS"/>
              <a:sym typeface="Trebuchet MS"/>
            </a:endParaRPr>
          </a:p>
        </p:txBody>
      </p:sp>
      <p:pic>
        <p:nvPicPr>
          <p:cNvPr id="2" name="slide 5">
            <a:hlinkClick r:id="" action="ppaction://media"/>
            <a:extLst>
              <a:ext uri="{FF2B5EF4-FFF2-40B4-BE49-F238E27FC236}">
                <a16:creationId xmlns:a16="http://schemas.microsoft.com/office/drawing/2014/main" id="{AF26FD15-E7BD-8104-25EE-96AC0DE6365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52400" y="6299835"/>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810"/>
    </mc:Choice>
    <mc:Fallback>
      <p:transition spd="slow" advTm="88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8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6"/>
          <p:cNvSpPr/>
          <p:nvPr/>
        </p:nvSpPr>
        <p:spPr>
          <a:xfrm>
            <a:off x="3009900" y="1318105"/>
            <a:ext cx="7620000" cy="36600"/>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9" name="Google Shape;129;p16"/>
          <p:cNvSpPr txBox="1"/>
          <p:nvPr/>
        </p:nvSpPr>
        <p:spPr>
          <a:xfrm>
            <a:off x="2895600" y="676407"/>
            <a:ext cx="7848600" cy="461700"/>
          </a:xfrm>
          <a:prstGeom prst="rect">
            <a:avLst/>
          </a:prstGeom>
          <a:noFill/>
          <a:ln>
            <a:noFill/>
          </a:ln>
        </p:spPr>
        <p:txBody>
          <a:bodyPr spcFirstLastPara="1" wrap="square" lIns="91425" tIns="45700" rIns="91425" bIns="45700" anchor="t" anchorCtr="0">
            <a:spAutoFit/>
          </a:bodyPr>
          <a:lstStyle/>
          <a:p>
            <a:pPr marL="342891" marR="0" lvl="0" indent="-342891" algn="r" rtl="0">
              <a:spcBef>
                <a:spcPts val="0"/>
              </a:spcBef>
              <a:spcAft>
                <a:spcPts val="0"/>
              </a:spcAft>
              <a:buNone/>
            </a:pPr>
            <a:r>
              <a:rPr lang="en-IN" sz="2400">
                <a:solidFill>
                  <a:srgbClr val="FF0000"/>
                </a:solidFill>
                <a:latin typeface="Trebuchet MS"/>
                <a:ea typeface="Trebuchet MS"/>
                <a:cs typeface="Trebuchet MS"/>
                <a:sym typeface="Trebuchet MS"/>
              </a:rPr>
              <a:t>Overall design or approach in a free hand diagram  </a:t>
            </a:r>
            <a:endParaRPr sz="2400">
              <a:solidFill>
                <a:srgbClr val="FF0000"/>
              </a:solidFill>
              <a:latin typeface="Trebuchet MS"/>
              <a:ea typeface="Trebuchet MS"/>
              <a:cs typeface="Trebuchet MS"/>
              <a:sym typeface="Trebuchet MS"/>
            </a:endParaRPr>
          </a:p>
        </p:txBody>
      </p:sp>
      <p:sp>
        <p:nvSpPr>
          <p:cNvPr id="130" name="Google Shape;130;p16"/>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IN"/>
              <a:t>19CS345 Course Project </a:t>
            </a:r>
            <a:endParaRPr/>
          </a:p>
        </p:txBody>
      </p:sp>
      <p:sp>
        <p:nvSpPr>
          <p:cNvPr id="131" name="Google Shape;131;p16"/>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6</a:t>
            </a:fld>
            <a:endParaRPr/>
          </a:p>
        </p:txBody>
      </p:sp>
      <p:sp>
        <p:nvSpPr>
          <p:cNvPr id="132" name="Google Shape;132;p16"/>
          <p:cNvSpPr txBox="1"/>
          <p:nvPr/>
        </p:nvSpPr>
        <p:spPr>
          <a:xfrm>
            <a:off x="1219200" y="1828800"/>
            <a:ext cx="9829800" cy="4212000"/>
          </a:xfrm>
          <a:prstGeom prst="rect">
            <a:avLst/>
          </a:prstGeom>
          <a:noFill/>
          <a:ln>
            <a:noFill/>
          </a:ln>
        </p:spPr>
        <p:txBody>
          <a:bodyPr spcFirstLastPara="1" wrap="square" lIns="91425" tIns="45700" rIns="91425" bIns="45700" anchor="t" anchorCtr="0">
            <a:noAutofit/>
          </a:bodyPr>
          <a:lstStyle/>
          <a:p>
            <a:pPr marL="685791" marR="0" lvl="0" indent="-342900" algn="just" rtl="0">
              <a:spcBef>
                <a:spcPts val="0"/>
              </a:spcBef>
              <a:spcAft>
                <a:spcPts val="0"/>
              </a:spcAft>
              <a:buClr>
                <a:srgbClr val="0033CC"/>
              </a:buClr>
              <a:buSzPts val="2400"/>
              <a:buFont typeface="Arial"/>
              <a:buChar char="•"/>
            </a:pPr>
            <a:endParaRPr sz="2400">
              <a:solidFill>
                <a:srgbClr val="0033CC"/>
              </a:solidFill>
              <a:latin typeface="Trebuchet MS"/>
              <a:ea typeface="Trebuchet MS"/>
              <a:cs typeface="Trebuchet MS"/>
              <a:sym typeface="Trebuchet MS"/>
            </a:endParaRPr>
          </a:p>
          <a:p>
            <a:pPr marL="685791" marR="0" lvl="0" indent="-190500" algn="just" rtl="0">
              <a:spcBef>
                <a:spcPts val="480"/>
              </a:spcBef>
              <a:spcAft>
                <a:spcPts val="0"/>
              </a:spcAft>
              <a:buClr>
                <a:schemeClr val="dk1"/>
              </a:buClr>
              <a:buSzPts val="2400"/>
              <a:buFont typeface="Arial"/>
              <a:buNone/>
            </a:pPr>
            <a:endParaRPr sz="2400">
              <a:solidFill>
                <a:srgbClr val="0000FF"/>
              </a:solidFill>
              <a:latin typeface="Trebuchet MS"/>
              <a:ea typeface="Trebuchet MS"/>
              <a:cs typeface="Trebuchet MS"/>
              <a:sym typeface="Trebuchet MS"/>
            </a:endParaRPr>
          </a:p>
        </p:txBody>
      </p:sp>
      <p:pic>
        <p:nvPicPr>
          <p:cNvPr id="133" name="Google Shape;133;p16"/>
          <p:cNvPicPr preferRelativeResize="0"/>
          <p:nvPr/>
        </p:nvPicPr>
        <p:blipFill>
          <a:blip r:embed="rId5">
            <a:alphaModFix/>
          </a:blip>
          <a:stretch>
            <a:fillRect/>
          </a:stretch>
        </p:blipFill>
        <p:spPr>
          <a:xfrm>
            <a:off x="1484325" y="1615850"/>
            <a:ext cx="8586600" cy="4997899"/>
          </a:xfrm>
          <a:prstGeom prst="rect">
            <a:avLst/>
          </a:prstGeom>
          <a:noFill/>
          <a:ln>
            <a:noFill/>
          </a:ln>
        </p:spPr>
      </p:pic>
      <p:sp>
        <p:nvSpPr>
          <p:cNvPr id="134" name="Google Shape;134;p16"/>
          <p:cNvSpPr txBox="1"/>
          <p:nvPr/>
        </p:nvSpPr>
        <p:spPr>
          <a:xfrm>
            <a:off x="1634650" y="5355975"/>
            <a:ext cx="28560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IN" sz="2400">
                <a:latin typeface="Calibri"/>
                <a:ea typeface="Calibri"/>
                <a:cs typeface="Calibri"/>
                <a:sym typeface="Calibri"/>
              </a:rPr>
              <a:t>Preprocessing</a:t>
            </a:r>
            <a:endParaRPr sz="2400">
              <a:latin typeface="Calibri"/>
              <a:ea typeface="Calibri"/>
              <a:cs typeface="Calibri"/>
              <a:sym typeface="Calibri"/>
            </a:endParaRPr>
          </a:p>
        </p:txBody>
      </p:sp>
      <p:pic>
        <p:nvPicPr>
          <p:cNvPr id="2" name="slide 6">
            <a:hlinkClick r:id="" action="ppaction://media"/>
            <a:extLst>
              <a:ext uri="{FF2B5EF4-FFF2-40B4-BE49-F238E27FC236}">
                <a16:creationId xmlns:a16="http://schemas.microsoft.com/office/drawing/2014/main" id="{FBDB9173-F939-C229-22BC-55284052BD1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03050" y="627949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5072"/>
    </mc:Choice>
    <mc:Fallback>
      <p:transition spd="slow" advTm="350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50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7"/>
          <p:cNvSpPr/>
          <p:nvPr/>
        </p:nvSpPr>
        <p:spPr>
          <a:xfrm>
            <a:off x="3048000" y="1581155"/>
            <a:ext cx="7620000" cy="36600"/>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1" name="Google Shape;141;p17"/>
          <p:cNvSpPr txBox="1"/>
          <p:nvPr/>
        </p:nvSpPr>
        <p:spPr>
          <a:xfrm>
            <a:off x="2895600" y="990600"/>
            <a:ext cx="7848600" cy="461700"/>
          </a:xfrm>
          <a:prstGeom prst="rect">
            <a:avLst/>
          </a:prstGeom>
          <a:noFill/>
          <a:ln>
            <a:noFill/>
          </a:ln>
        </p:spPr>
        <p:txBody>
          <a:bodyPr spcFirstLastPara="1" wrap="square" lIns="91425" tIns="45700" rIns="91425" bIns="45700" anchor="t" anchorCtr="0">
            <a:spAutoFit/>
          </a:bodyPr>
          <a:lstStyle/>
          <a:p>
            <a:pPr marL="342891" marR="0" lvl="0" indent="-342891" algn="r" rtl="0">
              <a:spcBef>
                <a:spcPts val="0"/>
              </a:spcBef>
              <a:spcAft>
                <a:spcPts val="0"/>
              </a:spcAft>
              <a:buNone/>
            </a:pPr>
            <a:r>
              <a:rPr lang="en-IN" sz="2400">
                <a:solidFill>
                  <a:srgbClr val="FF0000"/>
                </a:solidFill>
                <a:latin typeface="Trebuchet MS"/>
                <a:ea typeface="Trebuchet MS"/>
                <a:cs typeface="Trebuchet MS"/>
                <a:sym typeface="Trebuchet MS"/>
              </a:rPr>
              <a:t>Overall design or approach in a free hand diagram  </a:t>
            </a:r>
            <a:endParaRPr sz="2400">
              <a:solidFill>
                <a:srgbClr val="FF0000"/>
              </a:solidFill>
              <a:latin typeface="Trebuchet MS"/>
              <a:ea typeface="Trebuchet MS"/>
              <a:cs typeface="Trebuchet MS"/>
              <a:sym typeface="Trebuchet MS"/>
            </a:endParaRPr>
          </a:p>
        </p:txBody>
      </p:sp>
      <p:sp>
        <p:nvSpPr>
          <p:cNvPr id="142" name="Google Shape;142;p1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IN"/>
              <a:t>19CS345 Course Project </a:t>
            </a:r>
            <a:endParaRPr/>
          </a:p>
        </p:txBody>
      </p:sp>
      <p:sp>
        <p:nvSpPr>
          <p:cNvPr id="143" name="Google Shape;143;p1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7</a:t>
            </a:fld>
            <a:endParaRPr/>
          </a:p>
        </p:txBody>
      </p:sp>
      <p:sp>
        <p:nvSpPr>
          <p:cNvPr id="144" name="Google Shape;144;p17"/>
          <p:cNvSpPr txBox="1"/>
          <p:nvPr/>
        </p:nvSpPr>
        <p:spPr>
          <a:xfrm>
            <a:off x="1219200" y="1828800"/>
            <a:ext cx="9829800" cy="4212000"/>
          </a:xfrm>
          <a:prstGeom prst="rect">
            <a:avLst/>
          </a:prstGeom>
          <a:noFill/>
          <a:ln>
            <a:noFill/>
          </a:ln>
        </p:spPr>
        <p:txBody>
          <a:bodyPr spcFirstLastPara="1" wrap="square" lIns="91425" tIns="45700" rIns="91425" bIns="45700" anchor="t" anchorCtr="0">
            <a:noAutofit/>
          </a:bodyPr>
          <a:lstStyle/>
          <a:p>
            <a:pPr marL="685791" marR="0" lvl="0" indent="-342900" algn="just" rtl="0">
              <a:spcBef>
                <a:spcPts val="0"/>
              </a:spcBef>
              <a:spcAft>
                <a:spcPts val="0"/>
              </a:spcAft>
              <a:buClr>
                <a:srgbClr val="0033CC"/>
              </a:buClr>
              <a:buSzPts val="2400"/>
              <a:buFont typeface="Arial"/>
              <a:buChar char="•"/>
            </a:pPr>
            <a:endParaRPr sz="2400">
              <a:solidFill>
                <a:srgbClr val="0033CC"/>
              </a:solidFill>
              <a:latin typeface="Trebuchet MS"/>
              <a:ea typeface="Trebuchet MS"/>
              <a:cs typeface="Trebuchet MS"/>
              <a:sym typeface="Trebuchet MS"/>
            </a:endParaRPr>
          </a:p>
          <a:p>
            <a:pPr marL="685791" marR="0" lvl="0" indent="-190500" algn="just" rtl="0">
              <a:spcBef>
                <a:spcPts val="480"/>
              </a:spcBef>
              <a:spcAft>
                <a:spcPts val="0"/>
              </a:spcAft>
              <a:buClr>
                <a:schemeClr val="dk1"/>
              </a:buClr>
              <a:buSzPts val="2400"/>
              <a:buFont typeface="Arial"/>
              <a:buNone/>
            </a:pPr>
            <a:endParaRPr sz="2400">
              <a:solidFill>
                <a:srgbClr val="0000FF"/>
              </a:solidFill>
              <a:latin typeface="Trebuchet MS"/>
              <a:ea typeface="Trebuchet MS"/>
              <a:cs typeface="Trebuchet MS"/>
              <a:sym typeface="Trebuchet MS"/>
            </a:endParaRPr>
          </a:p>
        </p:txBody>
      </p:sp>
      <p:pic>
        <p:nvPicPr>
          <p:cNvPr id="145" name="Google Shape;145;p17"/>
          <p:cNvPicPr preferRelativeResize="0"/>
          <p:nvPr/>
        </p:nvPicPr>
        <p:blipFill>
          <a:blip r:embed="rId5">
            <a:alphaModFix/>
          </a:blip>
          <a:stretch>
            <a:fillRect/>
          </a:stretch>
        </p:blipFill>
        <p:spPr>
          <a:xfrm>
            <a:off x="2179525" y="1919300"/>
            <a:ext cx="7947775" cy="3947075"/>
          </a:xfrm>
          <a:prstGeom prst="rect">
            <a:avLst/>
          </a:prstGeom>
          <a:noFill/>
          <a:ln>
            <a:noFill/>
          </a:ln>
        </p:spPr>
      </p:pic>
      <p:sp>
        <p:nvSpPr>
          <p:cNvPr id="146" name="Google Shape;146;p17"/>
          <p:cNvSpPr txBox="1"/>
          <p:nvPr/>
        </p:nvSpPr>
        <p:spPr>
          <a:xfrm>
            <a:off x="2442575" y="4922725"/>
            <a:ext cx="27432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2400">
                <a:latin typeface="Calibri"/>
                <a:ea typeface="Calibri"/>
                <a:cs typeface="Calibri"/>
                <a:sym typeface="Calibri"/>
              </a:rPr>
              <a:t>Recommendation</a:t>
            </a:r>
            <a:endParaRPr sz="2400">
              <a:latin typeface="Calibri"/>
              <a:ea typeface="Calibri"/>
              <a:cs typeface="Calibri"/>
              <a:sym typeface="Calibri"/>
            </a:endParaRPr>
          </a:p>
        </p:txBody>
      </p:sp>
      <p:pic>
        <p:nvPicPr>
          <p:cNvPr id="2" name="slide 7">
            <a:hlinkClick r:id="" action="ppaction://media"/>
            <a:extLst>
              <a:ext uri="{FF2B5EF4-FFF2-40B4-BE49-F238E27FC236}">
                <a16:creationId xmlns:a16="http://schemas.microsoft.com/office/drawing/2014/main" id="{B43AB84B-9449-ED07-3E6C-51424547385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25120" y="619854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7680"/>
    </mc:Choice>
    <mc:Fallback>
      <p:transition spd="slow" advTm="17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6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8"/>
          <p:cNvSpPr/>
          <p:nvPr/>
        </p:nvSpPr>
        <p:spPr>
          <a:xfrm>
            <a:off x="3048000" y="1581155"/>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3" name="Google Shape;153;p18"/>
          <p:cNvSpPr txBox="1"/>
          <p:nvPr/>
        </p:nvSpPr>
        <p:spPr>
          <a:xfrm>
            <a:off x="2895600" y="990600"/>
            <a:ext cx="7848600" cy="461665"/>
          </a:xfrm>
          <a:prstGeom prst="rect">
            <a:avLst/>
          </a:prstGeom>
          <a:noFill/>
          <a:ln>
            <a:noFill/>
          </a:ln>
        </p:spPr>
        <p:txBody>
          <a:bodyPr spcFirstLastPara="1" wrap="square" lIns="91425" tIns="45700" rIns="91425" bIns="45700" anchor="t" anchorCtr="0">
            <a:spAutoFit/>
          </a:bodyPr>
          <a:lstStyle/>
          <a:p>
            <a:pPr marL="342891" marR="0" lvl="0" indent="-342891" algn="r" rtl="0">
              <a:spcBef>
                <a:spcPts val="0"/>
              </a:spcBef>
              <a:spcAft>
                <a:spcPts val="0"/>
              </a:spcAft>
              <a:buNone/>
            </a:pPr>
            <a:r>
              <a:rPr lang="en-IN" sz="2400">
                <a:solidFill>
                  <a:srgbClr val="FF0000"/>
                </a:solidFill>
                <a:latin typeface="Trebuchet MS"/>
                <a:ea typeface="Trebuchet MS"/>
                <a:cs typeface="Trebuchet MS"/>
                <a:sym typeface="Trebuchet MS"/>
              </a:rPr>
              <a:t>Final results  </a:t>
            </a:r>
            <a:endParaRPr sz="2400">
              <a:solidFill>
                <a:srgbClr val="FF0000"/>
              </a:solidFill>
              <a:latin typeface="Trebuchet MS"/>
              <a:ea typeface="Trebuchet MS"/>
              <a:cs typeface="Trebuchet MS"/>
              <a:sym typeface="Trebuchet MS"/>
            </a:endParaRPr>
          </a:p>
        </p:txBody>
      </p:sp>
      <p:sp>
        <p:nvSpPr>
          <p:cNvPr id="154" name="Google Shape;154;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IN"/>
              <a:t>19CS345 Course Project </a:t>
            </a:r>
            <a:endParaRPr/>
          </a:p>
        </p:txBody>
      </p:sp>
      <p:sp>
        <p:nvSpPr>
          <p:cNvPr id="155" name="Google Shape;155;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8</a:t>
            </a:fld>
            <a:endParaRPr/>
          </a:p>
        </p:txBody>
      </p:sp>
      <p:sp>
        <p:nvSpPr>
          <p:cNvPr id="156" name="Google Shape;156;p18"/>
          <p:cNvSpPr txBox="1"/>
          <p:nvPr/>
        </p:nvSpPr>
        <p:spPr>
          <a:xfrm>
            <a:off x="242900" y="1685925"/>
            <a:ext cx="11558400" cy="51720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endParaRPr sz="2400">
              <a:solidFill>
                <a:srgbClr val="0033CC"/>
              </a:solidFill>
              <a:latin typeface="Trebuchet MS"/>
              <a:ea typeface="Trebuchet MS"/>
              <a:cs typeface="Trebuchet MS"/>
              <a:sym typeface="Trebuchet MS"/>
            </a:endParaRPr>
          </a:p>
          <a:p>
            <a:pPr marL="0" marR="0" lvl="0" indent="0" algn="just" rtl="0">
              <a:spcBef>
                <a:spcPts val="0"/>
              </a:spcBef>
              <a:spcAft>
                <a:spcPts val="0"/>
              </a:spcAft>
              <a:buNone/>
            </a:pPr>
            <a:r>
              <a:rPr lang="en-IN" sz="2400">
                <a:solidFill>
                  <a:srgbClr val="0033CC"/>
                </a:solidFill>
                <a:latin typeface="Trebuchet MS"/>
                <a:ea typeface="Trebuchet MS"/>
                <a:cs typeface="Trebuchet MS"/>
                <a:sym typeface="Trebuchet MS"/>
              </a:rPr>
              <a:t>Output for book recommendation:</a:t>
            </a:r>
            <a:endParaRPr sz="2400">
              <a:solidFill>
                <a:srgbClr val="0033CC"/>
              </a:solidFill>
              <a:latin typeface="Trebuchet MS"/>
              <a:ea typeface="Trebuchet MS"/>
              <a:cs typeface="Trebuchet MS"/>
              <a:sym typeface="Trebuchet MS"/>
            </a:endParaRPr>
          </a:p>
          <a:p>
            <a:pPr marL="0" marR="0" lvl="0" indent="0" algn="just" rtl="0">
              <a:spcBef>
                <a:spcPts val="0"/>
              </a:spcBef>
              <a:spcAft>
                <a:spcPts val="0"/>
              </a:spcAft>
              <a:buNone/>
            </a:pPr>
            <a:endParaRPr sz="2400">
              <a:solidFill>
                <a:srgbClr val="0033CC"/>
              </a:solidFill>
              <a:latin typeface="Trebuchet MS"/>
              <a:ea typeface="Trebuchet MS"/>
              <a:cs typeface="Trebuchet MS"/>
              <a:sym typeface="Trebuchet MS"/>
            </a:endParaRPr>
          </a:p>
          <a:p>
            <a:pPr marL="0" marR="0" lvl="0" indent="0" algn="just" rtl="0">
              <a:spcBef>
                <a:spcPts val="0"/>
              </a:spcBef>
              <a:spcAft>
                <a:spcPts val="0"/>
              </a:spcAft>
              <a:buNone/>
            </a:pPr>
            <a:endParaRPr sz="2400">
              <a:solidFill>
                <a:srgbClr val="0033CC"/>
              </a:solidFill>
              <a:latin typeface="Trebuchet MS"/>
              <a:ea typeface="Trebuchet MS"/>
              <a:cs typeface="Trebuchet MS"/>
              <a:sym typeface="Trebuchet MS"/>
            </a:endParaRPr>
          </a:p>
          <a:p>
            <a:pPr marL="0" marR="0" lvl="0" indent="0" algn="just" rtl="0">
              <a:spcBef>
                <a:spcPts val="0"/>
              </a:spcBef>
              <a:spcAft>
                <a:spcPts val="0"/>
              </a:spcAft>
              <a:buNone/>
            </a:pPr>
            <a:r>
              <a:rPr lang="en-IN" sz="2400">
                <a:solidFill>
                  <a:srgbClr val="0033CC"/>
                </a:solidFill>
                <a:latin typeface="Trebuchet MS"/>
                <a:ea typeface="Trebuchet MS"/>
                <a:cs typeface="Trebuchet MS"/>
                <a:sym typeface="Trebuchet MS"/>
              </a:rPr>
              <a:t> </a:t>
            </a:r>
            <a:endParaRPr sz="2400">
              <a:solidFill>
                <a:srgbClr val="0033CC"/>
              </a:solidFill>
              <a:latin typeface="Trebuchet MS"/>
              <a:ea typeface="Trebuchet MS"/>
              <a:cs typeface="Trebuchet MS"/>
              <a:sym typeface="Trebuchet MS"/>
            </a:endParaRPr>
          </a:p>
          <a:p>
            <a:pPr marL="685791" marR="0" lvl="0" indent="-190500" algn="just" rtl="0">
              <a:spcBef>
                <a:spcPts val="480"/>
              </a:spcBef>
              <a:spcAft>
                <a:spcPts val="0"/>
              </a:spcAft>
              <a:buClr>
                <a:schemeClr val="dk1"/>
              </a:buClr>
              <a:buSzPts val="2400"/>
              <a:buFont typeface="Arial"/>
              <a:buNone/>
            </a:pPr>
            <a:endParaRPr sz="2400">
              <a:solidFill>
                <a:srgbClr val="0000FF"/>
              </a:solidFill>
              <a:latin typeface="Trebuchet MS"/>
              <a:ea typeface="Trebuchet MS"/>
              <a:cs typeface="Trebuchet MS"/>
              <a:sym typeface="Trebuchet MS"/>
            </a:endParaRPr>
          </a:p>
          <a:p>
            <a:pPr marL="685791" marR="0" lvl="0" indent="-190500" algn="just" rtl="0">
              <a:spcBef>
                <a:spcPts val="480"/>
              </a:spcBef>
              <a:spcAft>
                <a:spcPts val="0"/>
              </a:spcAft>
              <a:buClr>
                <a:schemeClr val="dk1"/>
              </a:buClr>
              <a:buSzPts val="2400"/>
              <a:buFont typeface="Arial"/>
              <a:buNone/>
            </a:pPr>
            <a:endParaRPr sz="2400">
              <a:solidFill>
                <a:srgbClr val="0000FF"/>
              </a:solidFill>
              <a:latin typeface="Trebuchet MS"/>
              <a:ea typeface="Trebuchet MS"/>
              <a:cs typeface="Trebuchet MS"/>
              <a:sym typeface="Trebuchet MS"/>
            </a:endParaRPr>
          </a:p>
          <a:p>
            <a:pPr marL="685791" marR="0" lvl="0" indent="-190500" algn="just" rtl="0">
              <a:spcBef>
                <a:spcPts val="480"/>
              </a:spcBef>
              <a:spcAft>
                <a:spcPts val="0"/>
              </a:spcAft>
              <a:buClr>
                <a:schemeClr val="dk1"/>
              </a:buClr>
              <a:buSzPts val="2400"/>
              <a:buFont typeface="Arial"/>
              <a:buNone/>
            </a:pPr>
            <a:endParaRPr sz="2400">
              <a:solidFill>
                <a:srgbClr val="0000FF"/>
              </a:solidFill>
              <a:latin typeface="Trebuchet MS"/>
              <a:ea typeface="Trebuchet MS"/>
              <a:cs typeface="Trebuchet MS"/>
              <a:sym typeface="Trebuchet MS"/>
            </a:endParaRPr>
          </a:p>
          <a:p>
            <a:pPr marL="0" marR="0" lvl="0" indent="0" algn="just" rtl="0">
              <a:spcBef>
                <a:spcPts val="480"/>
              </a:spcBef>
              <a:spcAft>
                <a:spcPts val="0"/>
              </a:spcAft>
              <a:buClr>
                <a:schemeClr val="dk1"/>
              </a:buClr>
              <a:buSzPts val="2400"/>
              <a:buFont typeface="Arial"/>
              <a:buNone/>
            </a:pPr>
            <a:endParaRPr sz="2400">
              <a:solidFill>
                <a:srgbClr val="0000FF"/>
              </a:solidFill>
              <a:latin typeface="Trebuchet MS"/>
              <a:ea typeface="Trebuchet MS"/>
              <a:cs typeface="Trebuchet MS"/>
              <a:sym typeface="Trebuchet MS"/>
            </a:endParaRPr>
          </a:p>
          <a:p>
            <a:pPr marL="0" marR="0" lvl="0" indent="0" algn="just" rtl="0">
              <a:spcBef>
                <a:spcPts val="480"/>
              </a:spcBef>
              <a:spcAft>
                <a:spcPts val="0"/>
              </a:spcAft>
              <a:buClr>
                <a:schemeClr val="dk1"/>
              </a:buClr>
              <a:buSzPts val="2400"/>
              <a:buFont typeface="Arial"/>
              <a:buNone/>
            </a:pPr>
            <a:endParaRPr sz="2400">
              <a:solidFill>
                <a:srgbClr val="0000FF"/>
              </a:solidFill>
              <a:latin typeface="Trebuchet MS"/>
              <a:ea typeface="Trebuchet MS"/>
              <a:cs typeface="Trebuchet MS"/>
              <a:sym typeface="Trebuchet MS"/>
            </a:endParaRPr>
          </a:p>
          <a:p>
            <a:pPr marL="0" marR="0" lvl="0" indent="0" algn="just" rtl="0">
              <a:spcBef>
                <a:spcPts val="480"/>
              </a:spcBef>
              <a:spcAft>
                <a:spcPts val="0"/>
              </a:spcAft>
              <a:buClr>
                <a:schemeClr val="dk1"/>
              </a:buClr>
              <a:buSzPts val="2400"/>
              <a:buFont typeface="Arial"/>
              <a:buNone/>
            </a:pPr>
            <a:endParaRPr sz="2400">
              <a:solidFill>
                <a:srgbClr val="0000FF"/>
              </a:solidFill>
              <a:latin typeface="Trebuchet MS"/>
              <a:ea typeface="Trebuchet MS"/>
              <a:cs typeface="Trebuchet MS"/>
              <a:sym typeface="Trebuchet MS"/>
            </a:endParaRPr>
          </a:p>
          <a:p>
            <a:pPr marL="0" marR="0" lvl="0" indent="0" algn="just" rtl="0">
              <a:spcBef>
                <a:spcPts val="480"/>
              </a:spcBef>
              <a:spcAft>
                <a:spcPts val="0"/>
              </a:spcAft>
              <a:buClr>
                <a:schemeClr val="dk1"/>
              </a:buClr>
              <a:buSzPts val="2400"/>
              <a:buFont typeface="Arial"/>
              <a:buNone/>
            </a:pPr>
            <a:r>
              <a:rPr lang="en-IN" sz="2400">
                <a:solidFill>
                  <a:srgbClr val="0000FF"/>
                </a:solidFill>
                <a:latin typeface="Trebuchet MS"/>
                <a:ea typeface="Trebuchet MS"/>
                <a:cs typeface="Trebuchet MS"/>
                <a:sym typeface="Trebuchet MS"/>
              </a:rPr>
              <a:t> </a:t>
            </a:r>
            <a:endParaRPr sz="2400">
              <a:solidFill>
                <a:srgbClr val="0000FF"/>
              </a:solidFill>
              <a:latin typeface="Trebuchet MS"/>
              <a:ea typeface="Trebuchet MS"/>
              <a:cs typeface="Trebuchet MS"/>
              <a:sym typeface="Trebuchet MS"/>
            </a:endParaRPr>
          </a:p>
        </p:txBody>
      </p:sp>
      <p:pic>
        <p:nvPicPr>
          <p:cNvPr id="157" name="Google Shape;157;p18"/>
          <p:cNvPicPr preferRelativeResize="0"/>
          <p:nvPr/>
        </p:nvPicPr>
        <p:blipFill rotWithShape="1">
          <a:blip r:embed="rId5">
            <a:alphaModFix/>
          </a:blip>
          <a:srcRect r="2534"/>
          <a:stretch/>
        </p:blipFill>
        <p:spPr>
          <a:xfrm>
            <a:off x="104850" y="2744675"/>
            <a:ext cx="11982301" cy="2014000"/>
          </a:xfrm>
          <a:prstGeom prst="rect">
            <a:avLst/>
          </a:prstGeom>
          <a:noFill/>
          <a:ln w="9525" cap="flat" cmpd="sng">
            <a:solidFill>
              <a:schemeClr val="dk2"/>
            </a:solidFill>
            <a:prstDash val="solid"/>
            <a:round/>
            <a:headEnd type="none" w="sm" len="sm"/>
            <a:tailEnd type="none" w="sm" len="sm"/>
          </a:ln>
        </p:spPr>
      </p:pic>
      <p:pic>
        <p:nvPicPr>
          <p:cNvPr id="2" name="slide 8">
            <a:hlinkClick r:id="" action="ppaction://media"/>
            <a:extLst>
              <a:ext uri="{FF2B5EF4-FFF2-40B4-BE49-F238E27FC236}">
                <a16:creationId xmlns:a16="http://schemas.microsoft.com/office/drawing/2014/main" id="{65F5C971-7577-FE05-0DE0-1524F0B54E2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63220" y="6315075"/>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883"/>
    </mc:Choice>
    <mc:Fallback>
      <p:transition spd="slow" advTm="68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88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9"/>
          <p:cNvSpPr/>
          <p:nvPr/>
        </p:nvSpPr>
        <p:spPr>
          <a:xfrm>
            <a:off x="3048000" y="1581155"/>
            <a:ext cx="7620000" cy="36600"/>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4" name="Google Shape;164;p19"/>
          <p:cNvSpPr txBox="1"/>
          <p:nvPr/>
        </p:nvSpPr>
        <p:spPr>
          <a:xfrm>
            <a:off x="2895600" y="990600"/>
            <a:ext cx="7848600" cy="461700"/>
          </a:xfrm>
          <a:prstGeom prst="rect">
            <a:avLst/>
          </a:prstGeom>
          <a:noFill/>
          <a:ln>
            <a:noFill/>
          </a:ln>
        </p:spPr>
        <p:txBody>
          <a:bodyPr spcFirstLastPara="1" wrap="square" lIns="91425" tIns="45700" rIns="91425" bIns="45700" anchor="t" anchorCtr="0">
            <a:spAutoFit/>
          </a:bodyPr>
          <a:lstStyle/>
          <a:p>
            <a:pPr marL="342891" marR="0" lvl="0" indent="-342891" algn="r" rtl="0">
              <a:spcBef>
                <a:spcPts val="0"/>
              </a:spcBef>
              <a:spcAft>
                <a:spcPts val="0"/>
              </a:spcAft>
              <a:buNone/>
            </a:pPr>
            <a:r>
              <a:rPr lang="en-IN" sz="2400">
                <a:solidFill>
                  <a:srgbClr val="FF0000"/>
                </a:solidFill>
                <a:latin typeface="Trebuchet MS"/>
                <a:ea typeface="Trebuchet MS"/>
                <a:cs typeface="Trebuchet MS"/>
                <a:sym typeface="Trebuchet MS"/>
              </a:rPr>
              <a:t>Final results  </a:t>
            </a:r>
            <a:endParaRPr sz="2400">
              <a:solidFill>
                <a:srgbClr val="FF0000"/>
              </a:solidFill>
              <a:latin typeface="Trebuchet MS"/>
              <a:ea typeface="Trebuchet MS"/>
              <a:cs typeface="Trebuchet MS"/>
              <a:sym typeface="Trebuchet MS"/>
            </a:endParaRPr>
          </a:p>
        </p:txBody>
      </p:sp>
      <p:sp>
        <p:nvSpPr>
          <p:cNvPr id="165" name="Google Shape;165;p1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IN"/>
              <a:t>19CS345 Course Project </a:t>
            </a:r>
            <a:endParaRPr/>
          </a:p>
        </p:txBody>
      </p:sp>
      <p:sp>
        <p:nvSpPr>
          <p:cNvPr id="166" name="Google Shape;166;p1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9</a:t>
            </a:fld>
            <a:endParaRPr/>
          </a:p>
        </p:txBody>
      </p:sp>
      <p:sp>
        <p:nvSpPr>
          <p:cNvPr id="167" name="Google Shape;167;p19"/>
          <p:cNvSpPr txBox="1"/>
          <p:nvPr/>
        </p:nvSpPr>
        <p:spPr>
          <a:xfrm>
            <a:off x="242900" y="1685925"/>
            <a:ext cx="11558400" cy="51720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endParaRPr sz="2400" dirty="0">
              <a:solidFill>
                <a:srgbClr val="0033CC"/>
              </a:solidFill>
              <a:latin typeface="Trebuchet MS"/>
              <a:ea typeface="Trebuchet MS"/>
              <a:cs typeface="Trebuchet MS"/>
              <a:sym typeface="Trebuchet MS"/>
            </a:endParaRPr>
          </a:p>
          <a:p>
            <a:pPr marL="0" marR="0" lvl="0" indent="0" algn="just" rtl="0">
              <a:spcBef>
                <a:spcPts val="0"/>
              </a:spcBef>
              <a:spcAft>
                <a:spcPts val="0"/>
              </a:spcAft>
              <a:buNone/>
            </a:pPr>
            <a:r>
              <a:rPr lang="en-IN" sz="2400" dirty="0">
                <a:solidFill>
                  <a:srgbClr val="0033CC"/>
                </a:solidFill>
                <a:latin typeface="Trebuchet MS"/>
                <a:ea typeface="Trebuchet MS"/>
                <a:cs typeface="Trebuchet MS"/>
                <a:sym typeface="Trebuchet MS"/>
              </a:rPr>
              <a:t>Output for music recommendation:</a:t>
            </a:r>
            <a:endParaRPr sz="2400" dirty="0">
              <a:solidFill>
                <a:srgbClr val="0033CC"/>
              </a:solidFill>
              <a:latin typeface="Trebuchet MS"/>
              <a:ea typeface="Trebuchet MS"/>
              <a:cs typeface="Trebuchet MS"/>
              <a:sym typeface="Trebuchet MS"/>
            </a:endParaRPr>
          </a:p>
          <a:p>
            <a:pPr marL="0" marR="0" lvl="0" indent="0" algn="just" rtl="0">
              <a:spcBef>
                <a:spcPts val="0"/>
              </a:spcBef>
              <a:spcAft>
                <a:spcPts val="0"/>
              </a:spcAft>
              <a:buNone/>
            </a:pPr>
            <a:endParaRPr sz="2400" dirty="0">
              <a:solidFill>
                <a:srgbClr val="0033CC"/>
              </a:solidFill>
              <a:latin typeface="Trebuchet MS"/>
              <a:ea typeface="Trebuchet MS"/>
              <a:cs typeface="Trebuchet MS"/>
              <a:sym typeface="Trebuchet MS"/>
            </a:endParaRPr>
          </a:p>
          <a:p>
            <a:pPr marL="0" marR="0" lvl="0" indent="0" algn="just" rtl="0">
              <a:spcBef>
                <a:spcPts val="0"/>
              </a:spcBef>
              <a:spcAft>
                <a:spcPts val="0"/>
              </a:spcAft>
              <a:buNone/>
            </a:pPr>
            <a:endParaRPr sz="2400" dirty="0">
              <a:solidFill>
                <a:srgbClr val="0033CC"/>
              </a:solidFill>
              <a:latin typeface="Trebuchet MS"/>
              <a:ea typeface="Trebuchet MS"/>
              <a:cs typeface="Trebuchet MS"/>
              <a:sym typeface="Trebuchet MS"/>
            </a:endParaRPr>
          </a:p>
          <a:p>
            <a:pPr marL="0" marR="0" lvl="0" indent="0" algn="just" rtl="0">
              <a:spcBef>
                <a:spcPts val="0"/>
              </a:spcBef>
              <a:spcAft>
                <a:spcPts val="0"/>
              </a:spcAft>
              <a:buNone/>
            </a:pPr>
            <a:r>
              <a:rPr lang="en-IN" sz="2400" dirty="0">
                <a:solidFill>
                  <a:srgbClr val="0033CC"/>
                </a:solidFill>
                <a:latin typeface="Trebuchet MS"/>
                <a:ea typeface="Trebuchet MS"/>
                <a:cs typeface="Trebuchet MS"/>
                <a:sym typeface="Trebuchet MS"/>
              </a:rPr>
              <a:t> </a:t>
            </a:r>
            <a:endParaRPr sz="2400" dirty="0">
              <a:solidFill>
                <a:srgbClr val="0033CC"/>
              </a:solidFill>
              <a:latin typeface="Trebuchet MS"/>
              <a:ea typeface="Trebuchet MS"/>
              <a:cs typeface="Trebuchet MS"/>
              <a:sym typeface="Trebuchet MS"/>
            </a:endParaRPr>
          </a:p>
          <a:p>
            <a:pPr marL="685791" marR="0" lvl="0" indent="-190500" algn="just" rtl="0">
              <a:spcBef>
                <a:spcPts val="480"/>
              </a:spcBef>
              <a:spcAft>
                <a:spcPts val="0"/>
              </a:spcAft>
              <a:buClr>
                <a:schemeClr val="dk1"/>
              </a:buClr>
              <a:buSzPts val="2400"/>
              <a:buFont typeface="Arial"/>
              <a:buNone/>
            </a:pPr>
            <a:endParaRPr sz="2400" dirty="0">
              <a:solidFill>
                <a:srgbClr val="0000FF"/>
              </a:solidFill>
              <a:latin typeface="Trebuchet MS"/>
              <a:ea typeface="Trebuchet MS"/>
              <a:cs typeface="Trebuchet MS"/>
              <a:sym typeface="Trebuchet MS"/>
            </a:endParaRPr>
          </a:p>
          <a:p>
            <a:pPr marL="685791" marR="0" lvl="0" indent="-190500" algn="just" rtl="0">
              <a:spcBef>
                <a:spcPts val="480"/>
              </a:spcBef>
              <a:spcAft>
                <a:spcPts val="0"/>
              </a:spcAft>
              <a:buClr>
                <a:schemeClr val="dk1"/>
              </a:buClr>
              <a:buSzPts val="2400"/>
              <a:buFont typeface="Arial"/>
              <a:buNone/>
            </a:pPr>
            <a:endParaRPr sz="2400" dirty="0">
              <a:solidFill>
                <a:srgbClr val="0000FF"/>
              </a:solidFill>
              <a:latin typeface="Trebuchet MS"/>
              <a:ea typeface="Trebuchet MS"/>
              <a:cs typeface="Trebuchet MS"/>
              <a:sym typeface="Trebuchet MS"/>
            </a:endParaRPr>
          </a:p>
          <a:p>
            <a:pPr marL="685791" marR="0" lvl="0" indent="-190500" algn="just" rtl="0">
              <a:spcBef>
                <a:spcPts val="480"/>
              </a:spcBef>
              <a:spcAft>
                <a:spcPts val="0"/>
              </a:spcAft>
              <a:buClr>
                <a:schemeClr val="dk1"/>
              </a:buClr>
              <a:buSzPts val="2400"/>
              <a:buFont typeface="Arial"/>
              <a:buNone/>
            </a:pPr>
            <a:endParaRPr sz="2400" dirty="0">
              <a:solidFill>
                <a:srgbClr val="0000FF"/>
              </a:solidFill>
              <a:latin typeface="Trebuchet MS"/>
              <a:ea typeface="Trebuchet MS"/>
              <a:cs typeface="Trebuchet MS"/>
              <a:sym typeface="Trebuchet MS"/>
            </a:endParaRPr>
          </a:p>
          <a:p>
            <a:pPr marL="0" marR="0" lvl="0" indent="0" algn="just" rtl="0">
              <a:spcBef>
                <a:spcPts val="480"/>
              </a:spcBef>
              <a:spcAft>
                <a:spcPts val="0"/>
              </a:spcAft>
              <a:buClr>
                <a:schemeClr val="dk1"/>
              </a:buClr>
              <a:buSzPts val="2400"/>
              <a:buFont typeface="Arial"/>
              <a:buNone/>
            </a:pPr>
            <a:endParaRPr sz="2400" dirty="0">
              <a:solidFill>
                <a:srgbClr val="0000FF"/>
              </a:solidFill>
              <a:latin typeface="Trebuchet MS"/>
              <a:ea typeface="Trebuchet MS"/>
              <a:cs typeface="Trebuchet MS"/>
              <a:sym typeface="Trebuchet MS"/>
            </a:endParaRPr>
          </a:p>
          <a:p>
            <a:pPr marL="0" marR="0" lvl="0" indent="0" algn="just" rtl="0">
              <a:spcBef>
                <a:spcPts val="480"/>
              </a:spcBef>
              <a:spcAft>
                <a:spcPts val="0"/>
              </a:spcAft>
              <a:buClr>
                <a:schemeClr val="dk1"/>
              </a:buClr>
              <a:buSzPts val="2400"/>
              <a:buFont typeface="Arial"/>
              <a:buNone/>
            </a:pPr>
            <a:r>
              <a:rPr lang="en-IN" sz="2400" dirty="0">
                <a:solidFill>
                  <a:srgbClr val="0000FF"/>
                </a:solidFill>
                <a:latin typeface="Trebuchet MS"/>
                <a:ea typeface="Trebuchet MS"/>
                <a:cs typeface="Trebuchet MS"/>
                <a:sym typeface="Trebuchet MS"/>
              </a:rPr>
              <a:t>Our final result is a recommendation by combining 2 similarity metrics namely </a:t>
            </a:r>
            <a:r>
              <a:rPr lang="en-IN" sz="2400" dirty="0" err="1">
                <a:solidFill>
                  <a:srgbClr val="0000FF"/>
                </a:solidFill>
                <a:latin typeface="Trebuchet MS"/>
                <a:ea typeface="Trebuchet MS"/>
                <a:cs typeface="Trebuchet MS"/>
                <a:sym typeface="Trebuchet MS"/>
              </a:rPr>
              <a:t>AvgRating</a:t>
            </a:r>
            <a:r>
              <a:rPr lang="en-IN" sz="2400" dirty="0">
                <a:solidFill>
                  <a:srgbClr val="0000FF"/>
                </a:solidFill>
                <a:latin typeface="Trebuchet MS"/>
                <a:ea typeface="Trebuchet MS"/>
                <a:cs typeface="Trebuchet MS"/>
                <a:sym typeface="Trebuchet MS"/>
              </a:rPr>
              <a:t> and </a:t>
            </a:r>
            <a:r>
              <a:rPr lang="en-IN" sz="2400" dirty="0" err="1">
                <a:solidFill>
                  <a:srgbClr val="0000FF"/>
                </a:solidFill>
                <a:latin typeface="Trebuchet MS"/>
                <a:ea typeface="Trebuchet MS"/>
                <a:cs typeface="Trebuchet MS"/>
                <a:sym typeface="Trebuchet MS"/>
              </a:rPr>
              <a:t>TotalReviews</a:t>
            </a:r>
            <a:r>
              <a:rPr lang="en-IN" sz="2400" dirty="0">
                <a:solidFill>
                  <a:srgbClr val="0000FF"/>
                </a:solidFill>
                <a:latin typeface="Trebuchet MS"/>
                <a:ea typeface="Trebuchet MS"/>
                <a:cs typeface="Trebuchet MS"/>
                <a:sym typeface="Trebuchet MS"/>
              </a:rPr>
              <a:t>.</a:t>
            </a:r>
            <a:endParaRPr sz="2400" dirty="0">
              <a:solidFill>
                <a:srgbClr val="0000FF"/>
              </a:solidFill>
              <a:latin typeface="Trebuchet MS"/>
              <a:ea typeface="Trebuchet MS"/>
              <a:cs typeface="Trebuchet MS"/>
              <a:sym typeface="Trebuchet MS"/>
            </a:endParaRPr>
          </a:p>
          <a:p>
            <a:pPr marL="0" marR="0" lvl="0" indent="0" algn="just" rtl="0">
              <a:spcBef>
                <a:spcPts val="480"/>
              </a:spcBef>
              <a:spcAft>
                <a:spcPts val="0"/>
              </a:spcAft>
              <a:buClr>
                <a:schemeClr val="dk1"/>
              </a:buClr>
              <a:buSzPts val="2400"/>
              <a:buFont typeface="Arial"/>
              <a:buNone/>
            </a:pPr>
            <a:endParaRPr sz="2400" dirty="0">
              <a:solidFill>
                <a:srgbClr val="0000FF"/>
              </a:solidFill>
              <a:latin typeface="Trebuchet MS"/>
              <a:ea typeface="Trebuchet MS"/>
              <a:cs typeface="Trebuchet MS"/>
              <a:sym typeface="Trebuchet MS"/>
            </a:endParaRPr>
          </a:p>
          <a:p>
            <a:pPr marL="0" marR="0" lvl="0" indent="0" algn="just" rtl="0">
              <a:spcBef>
                <a:spcPts val="480"/>
              </a:spcBef>
              <a:spcAft>
                <a:spcPts val="0"/>
              </a:spcAft>
              <a:buClr>
                <a:schemeClr val="dk1"/>
              </a:buClr>
              <a:buSzPts val="2400"/>
              <a:buFont typeface="Arial"/>
              <a:buNone/>
            </a:pPr>
            <a:r>
              <a:rPr lang="en-IN" sz="2400" dirty="0">
                <a:solidFill>
                  <a:srgbClr val="0000FF"/>
                </a:solidFill>
                <a:latin typeface="Trebuchet MS"/>
                <a:ea typeface="Trebuchet MS"/>
                <a:cs typeface="Trebuchet MS"/>
                <a:sym typeface="Trebuchet MS"/>
              </a:rPr>
              <a:t> </a:t>
            </a:r>
            <a:endParaRPr sz="2400" dirty="0">
              <a:solidFill>
                <a:srgbClr val="0000FF"/>
              </a:solidFill>
              <a:latin typeface="Trebuchet MS"/>
              <a:ea typeface="Trebuchet MS"/>
              <a:cs typeface="Trebuchet MS"/>
              <a:sym typeface="Trebuchet MS"/>
            </a:endParaRPr>
          </a:p>
        </p:txBody>
      </p:sp>
      <p:pic>
        <p:nvPicPr>
          <p:cNvPr id="168" name="Google Shape;168;p19"/>
          <p:cNvPicPr preferRelativeResize="0"/>
          <p:nvPr/>
        </p:nvPicPr>
        <p:blipFill>
          <a:blip r:embed="rId5">
            <a:alphaModFix/>
          </a:blip>
          <a:stretch>
            <a:fillRect/>
          </a:stretch>
        </p:blipFill>
        <p:spPr>
          <a:xfrm>
            <a:off x="147638" y="2643188"/>
            <a:ext cx="11896725" cy="1571625"/>
          </a:xfrm>
          <a:prstGeom prst="rect">
            <a:avLst/>
          </a:prstGeom>
          <a:noFill/>
          <a:ln w="9525" cap="flat" cmpd="sng">
            <a:solidFill>
              <a:schemeClr val="dk2"/>
            </a:solidFill>
            <a:prstDash val="solid"/>
            <a:round/>
            <a:headEnd type="none" w="sm" len="sm"/>
            <a:tailEnd type="none" w="sm" len="sm"/>
          </a:ln>
        </p:spPr>
      </p:pic>
      <p:pic>
        <p:nvPicPr>
          <p:cNvPr id="2" name="slide 9">
            <a:hlinkClick r:id="" action="ppaction://media"/>
            <a:extLst>
              <a:ext uri="{FF2B5EF4-FFF2-40B4-BE49-F238E27FC236}">
                <a16:creationId xmlns:a16="http://schemas.microsoft.com/office/drawing/2014/main" id="{68716D21-306C-6A3F-D73C-0BB4F27531B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80540" y="631505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805"/>
    </mc:Choice>
    <mc:Fallback>
      <p:transition spd="slow" advTm="118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80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TotalTime>
  <Words>848</Words>
  <Application>Microsoft Office PowerPoint</Application>
  <PresentationFormat>Widescreen</PresentationFormat>
  <Paragraphs>180</Paragraphs>
  <Slides>15</Slides>
  <Notes>14</Notes>
  <HiddenSlides>0</HiddenSlides>
  <MMClips>14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Times New Roman</vt:lpstr>
      <vt:lpstr>Trebuchet MS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Snigdha Sinha</cp:lastModifiedBy>
  <cp:revision>9</cp:revision>
  <dcterms:modified xsi:type="dcterms:W3CDTF">2022-05-06T16:22:58Z</dcterms:modified>
</cp:coreProperties>
</file>